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0" r:id="rId1"/>
  </p:sldMasterIdLst>
  <p:notesMasterIdLst>
    <p:notesMasterId r:id="rId18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99"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 id="381" r:id="rId81"/>
    <p:sldId id="382" r:id="rId82"/>
    <p:sldId id="383" r:id="rId83"/>
    <p:sldId id="384" r:id="rId84"/>
    <p:sldId id="385" r:id="rId85"/>
    <p:sldId id="386" r:id="rId86"/>
    <p:sldId id="387" r:id="rId87"/>
    <p:sldId id="388" r:id="rId88"/>
    <p:sldId id="389" r:id="rId89"/>
    <p:sldId id="390" r:id="rId90"/>
    <p:sldId id="391" r:id="rId91"/>
    <p:sldId id="392" r:id="rId92"/>
    <p:sldId id="393" r:id="rId93"/>
    <p:sldId id="394" r:id="rId94"/>
    <p:sldId id="395" r:id="rId95"/>
    <p:sldId id="396" r:id="rId96"/>
    <p:sldId id="397" r:id="rId97"/>
    <p:sldId id="398" r:id="rId98"/>
    <p:sldId id="399" r:id="rId99"/>
    <p:sldId id="400" r:id="rId100"/>
    <p:sldId id="401" r:id="rId101"/>
    <p:sldId id="402" r:id="rId102"/>
    <p:sldId id="403" r:id="rId103"/>
    <p:sldId id="404" r:id="rId104"/>
    <p:sldId id="405" r:id="rId105"/>
    <p:sldId id="406" r:id="rId106"/>
    <p:sldId id="407" r:id="rId107"/>
    <p:sldId id="408" r:id="rId108"/>
    <p:sldId id="409" r:id="rId109"/>
    <p:sldId id="410" r:id="rId110"/>
    <p:sldId id="411" r:id="rId111"/>
    <p:sldId id="412" r:id="rId112"/>
    <p:sldId id="413" r:id="rId113"/>
    <p:sldId id="414" r:id="rId114"/>
    <p:sldId id="415" r:id="rId115"/>
    <p:sldId id="422" r:id="rId116"/>
    <p:sldId id="423" r:id="rId117"/>
    <p:sldId id="424" r:id="rId118"/>
    <p:sldId id="425" r:id="rId119"/>
    <p:sldId id="426" r:id="rId120"/>
    <p:sldId id="427" r:id="rId121"/>
    <p:sldId id="428" r:id="rId122"/>
    <p:sldId id="429" r:id="rId123"/>
    <p:sldId id="430" r:id="rId124"/>
    <p:sldId id="431" r:id="rId125"/>
    <p:sldId id="432" r:id="rId126"/>
    <p:sldId id="433" r:id="rId127"/>
    <p:sldId id="434" r:id="rId128"/>
    <p:sldId id="435" r:id="rId129"/>
    <p:sldId id="436" r:id="rId130"/>
    <p:sldId id="437" r:id="rId131"/>
    <p:sldId id="438" r:id="rId132"/>
    <p:sldId id="439" r:id="rId133"/>
    <p:sldId id="440" r:id="rId134"/>
    <p:sldId id="441" r:id="rId135"/>
    <p:sldId id="443" r:id="rId136"/>
    <p:sldId id="444" r:id="rId137"/>
    <p:sldId id="445" r:id="rId138"/>
    <p:sldId id="446" r:id="rId139"/>
    <p:sldId id="447" r:id="rId140"/>
    <p:sldId id="448" r:id="rId141"/>
    <p:sldId id="449" r:id="rId142"/>
    <p:sldId id="450" r:id="rId143"/>
    <p:sldId id="451" r:id="rId144"/>
    <p:sldId id="452" r:id="rId145"/>
    <p:sldId id="453" r:id="rId146"/>
    <p:sldId id="454" r:id="rId147"/>
    <p:sldId id="455" r:id="rId148"/>
    <p:sldId id="456" r:id="rId149"/>
    <p:sldId id="457" r:id="rId150"/>
    <p:sldId id="458" r:id="rId151"/>
    <p:sldId id="459" r:id="rId152"/>
    <p:sldId id="460" r:id="rId153"/>
    <p:sldId id="461" r:id="rId154"/>
    <p:sldId id="462" r:id="rId155"/>
    <p:sldId id="463" r:id="rId156"/>
    <p:sldId id="464" r:id="rId157"/>
    <p:sldId id="465" r:id="rId158"/>
    <p:sldId id="466" r:id="rId159"/>
    <p:sldId id="467" r:id="rId160"/>
    <p:sldId id="468" r:id="rId161"/>
    <p:sldId id="469" r:id="rId162"/>
    <p:sldId id="470" r:id="rId163"/>
    <p:sldId id="471" r:id="rId164"/>
    <p:sldId id="472" r:id="rId165"/>
    <p:sldId id="473" r:id="rId166"/>
    <p:sldId id="474" r:id="rId167"/>
    <p:sldId id="475" r:id="rId168"/>
    <p:sldId id="476" r:id="rId169"/>
    <p:sldId id="477" r:id="rId170"/>
    <p:sldId id="478" r:id="rId171"/>
    <p:sldId id="479" r:id="rId172"/>
    <p:sldId id="480" r:id="rId173"/>
    <p:sldId id="481" r:id="rId174"/>
    <p:sldId id="482" r:id="rId175"/>
    <p:sldId id="483" r:id="rId176"/>
    <p:sldId id="484" r:id="rId177"/>
    <p:sldId id="485" r:id="rId178"/>
    <p:sldId id="486" r:id="rId179"/>
    <p:sldId id="487" r:id="rId180"/>
    <p:sldId id="488" r:id="rId181"/>
    <p:sldId id="489" r:id="rId182"/>
    <p:sldId id="490" r:id="rId183"/>
    <p:sldId id="491" r:id="rId184"/>
    <p:sldId id="492" r:id="rId18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3" d="100"/>
          <a:sy n="83" d="100"/>
        </p:scale>
        <p:origin x="73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1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33B416B-81ED-4EE2-8B18-B2B983083C07}" type="datetimeFigureOut">
              <a:rPr lang="ar-IQ" smtClean="0"/>
              <a:pPr/>
              <a:t>18/04/1443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475CCAE-D873-47E2-B399-A52690E44D98}"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6475CCAE-D873-47E2-B399-A52690E44D98}" type="slidenum">
              <a:rPr lang="ar-IQ" smtClean="0"/>
              <a:pPr/>
              <a:t>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325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90785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797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3861121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911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1653587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3558406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235329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355282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250422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178308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280002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313953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341245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130271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B149CAD-C4A9-4607-92ED-02731544D809}" type="datetimeFigureOut">
              <a:rPr lang="ar-IQ" smtClean="0"/>
              <a:pPr/>
              <a:t>18/04/1443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562360-5BE1-4DE1-9CDE-77E22DF89219}" type="slidenum">
              <a:rPr lang="ar-IQ" smtClean="0"/>
              <a:pPr/>
              <a:t>‹#›</a:t>
            </a:fld>
            <a:endParaRPr lang="ar-IQ"/>
          </a:p>
        </p:txBody>
      </p:sp>
    </p:spTree>
    <p:extLst>
      <p:ext uri="{BB962C8B-B14F-4D97-AF65-F5344CB8AC3E}">
        <p14:creationId xmlns:p14="http://schemas.microsoft.com/office/powerpoint/2010/main" val="180908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149CAD-C4A9-4607-92ED-02731544D809}" type="datetimeFigureOut">
              <a:rPr lang="ar-IQ" smtClean="0"/>
              <a:pPr/>
              <a:t>18/04/1443</a:t>
            </a:fld>
            <a:endParaRPr lang="ar-IQ"/>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6562360-5BE1-4DE1-9CDE-77E22DF89219}" type="slidenum">
              <a:rPr lang="ar-IQ" smtClean="0"/>
              <a:pPr/>
              <a:t>‹#›</a:t>
            </a:fld>
            <a:endParaRPr lang="ar-IQ"/>
          </a:p>
        </p:txBody>
      </p:sp>
    </p:spTree>
    <p:extLst>
      <p:ext uri="{BB962C8B-B14F-4D97-AF65-F5344CB8AC3E}">
        <p14:creationId xmlns:p14="http://schemas.microsoft.com/office/powerpoint/2010/main" val="187834720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2"/>
          <p:cNvSpPr>
            <a:spLocks noGrp="1"/>
          </p:cNvSpPr>
          <p:nvPr>
            <p:ph type="title"/>
          </p:nvPr>
        </p:nvSpPr>
        <p:spPr>
          <a:xfrm>
            <a:off x="571472" y="2428868"/>
            <a:ext cx="8153400" cy="9906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1">
            <a:schemeClr val="lt2"/>
          </a:fillRef>
          <a:effectRef idx="0">
            <a:scrgbClr r="0" g="0" b="0"/>
          </a:effectRef>
          <a:fontRef idx="major"/>
        </p:style>
        <p:txBody>
          <a:bodyPr/>
          <a:lstStyle/>
          <a:p>
            <a:pPr algn="ct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rPr>
              <a:t>PROTOZOAL INFECTIONS</a:t>
            </a:r>
            <a:endParaRPr lang="ar-IQ"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Pathogenesis:</a:t>
            </a:r>
            <a:endParaRPr lang="ar-IQ" dirty="0"/>
          </a:p>
        </p:txBody>
      </p:sp>
      <p:sp>
        <p:nvSpPr>
          <p:cNvPr id="3" name="عنصر نائب للمحتوى 2"/>
          <p:cNvSpPr>
            <a:spLocks noGrp="1"/>
          </p:cNvSpPr>
          <p:nvPr>
            <p:ph idx="1"/>
          </p:nvPr>
        </p:nvSpPr>
        <p:spPr/>
        <p:txBody>
          <a:bodyPr/>
          <a:lstStyle/>
          <a:p>
            <a:pPr algn="just" rtl="0">
              <a:buNone/>
            </a:pPr>
            <a:r>
              <a:rPr lang="en-US" sz="3600" b="1" dirty="0" smtClean="0">
                <a:solidFill>
                  <a:schemeClr val="accent2"/>
                </a:solidFill>
              </a:rPr>
              <a:t>Life cycle of the malarial parasite:</a:t>
            </a:r>
          </a:p>
          <a:p>
            <a:pPr algn="just" rtl="0"/>
            <a:r>
              <a:rPr lang="en-US" sz="2800" dirty="0" smtClean="0"/>
              <a:t>The female </a:t>
            </a:r>
            <a:r>
              <a:rPr lang="en-US" sz="2800" dirty="0" err="1" smtClean="0"/>
              <a:t>anopheline</a:t>
            </a:r>
            <a:r>
              <a:rPr lang="en-US" sz="2800" dirty="0" smtClean="0"/>
              <a:t> mosquito becomes infected when it feeds on human blood containing gametocytes, the sexual forms of the malarial parasite.</a:t>
            </a:r>
            <a:endParaRPr lang="en-US" sz="2800" b="1" dirty="0" smtClean="0">
              <a:solidFill>
                <a:schemeClr val="accent2"/>
              </a:solidFill>
            </a:endParaRPr>
          </a:p>
          <a:p>
            <a:pPr algn="just" rtl="0">
              <a:buNone/>
            </a:pPr>
            <a:endParaRPr lang="ar-IQ"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Differential diagnosis:</a:t>
            </a:r>
            <a:endPar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This includes malaria, typhoid, tuberculosis, </a:t>
            </a:r>
            <a:r>
              <a:rPr lang="en-US" dirty="0" err="1" smtClean="0"/>
              <a:t>schistosomiasis</a:t>
            </a:r>
            <a:r>
              <a:rPr lang="en-US" dirty="0" smtClean="0"/>
              <a:t> and many other infectious and </a:t>
            </a:r>
            <a:r>
              <a:rPr lang="en-US" dirty="0" err="1" smtClean="0"/>
              <a:t>neoplastic</a:t>
            </a:r>
            <a:r>
              <a:rPr lang="en-US" dirty="0" smtClean="0"/>
              <a:t> conditions, some of which may coexist with VL. </a:t>
            </a:r>
          </a:p>
          <a:p>
            <a:pPr algn="just" rtl="0"/>
            <a:r>
              <a:rPr lang="en-US" dirty="0" smtClean="0"/>
              <a:t>Fever, </a:t>
            </a:r>
            <a:r>
              <a:rPr lang="en-US" dirty="0" err="1" smtClean="0"/>
              <a:t>splenomegaly</a:t>
            </a:r>
            <a:r>
              <a:rPr lang="en-US" dirty="0" smtClean="0"/>
              <a:t>, </a:t>
            </a:r>
            <a:r>
              <a:rPr lang="en-US" dirty="0" err="1" smtClean="0"/>
              <a:t>pancytopenia</a:t>
            </a:r>
            <a:r>
              <a:rPr lang="en-US" dirty="0" smtClean="0"/>
              <a:t> and non-response to </a:t>
            </a:r>
            <a:r>
              <a:rPr lang="en-US" dirty="0" err="1" smtClean="0"/>
              <a:t>antimalarial</a:t>
            </a:r>
            <a:r>
              <a:rPr lang="en-US" dirty="0" smtClean="0"/>
              <a:t> therapy may provide clues before specific laboratory diagnosis is made.</a:t>
            </a:r>
            <a:endParaRPr lang="ar-IQ"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idx="1"/>
          </p:nvPr>
        </p:nvSpPr>
        <p:spPr/>
        <p:txBody>
          <a:bodyPr>
            <a:normAutofit/>
          </a:bodyPr>
          <a:lstStyle/>
          <a:p>
            <a:pPr algn="just" rtl="0">
              <a:buClr>
                <a:srgbClr val="FF0000"/>
              </a:buClr>
              <a:buFont typeface="Wingdings" pitchFamily="2" charset="2"/>
              <a:buChar char="Ø"/>
            </a:pPr>
            <a:r>
              <a:rPr lang="en-US" sz="3200" b="1" dirty="0" err="1" smtClean="0">
                <a:solidFill>
                  <a:srgbClr val="FF0000"/>
                </a:solidFill>
              </a:rPr>
              <a:t>Pentavalent</a:t>
            </a:r>
            <a:r>
              <a:rPr lang="en-US" sz="3200" b="1" dirty="0" smtClean="0">
                <a:solidFill>
                  <a:srgbClr val="FF0000"/>
                </a:solidFill>
              </a:rPr>
              <a:t> </a:t>
            </a:r>
            <a:r>
              <a:rPr lang="en-US" sz="3200" b="1" dirty="0" err="1" smtClean="0">
                <a:solidFill>
                  <a:srgbClr val="FF0000"/>
                </a:solidFill>
              </a:rPr>
              <a:t>antimonials</a:t>
            </a:r>
            <a:r>
              <a:rPr lang="en-US" sz="3200" b="1" dirty="0" smtClean="0">
                <a:solidFill>
                  <a:srgbClr val="FF0000"/>
                </a:solidFill>
              </a:rPr>
              <a:t>:</a:t>
            </a:r>
          </a:p>
          <a:p>
            <a:pPr algn="just" rtl="0"/>
            <a:r>
              <a:rPr lang="en-US" sz="3200" dirty="0" smtClean="0"/>
              <a:t>Antimony (</a:t>
            </a:r>
            <a:r>
              <a:rPr lang="en-US" sz="3200" dirty="0" err="1" smtClean="0"/>
              <a:t>Sb</a:t>
            </a:r>
            <a:r>
              <a:rPr lang="en-US" sz="3200" dirty="0" smtClean="0"/>
              <a:t>) compounds were the first drugs to be used for the treatment of </a:t>
            </a:r>
            <a:r>
              <a:rPr lang="en-US" sz="3200" dirty="0" err="1" smtClean="0"/>
              <a:t>leishmaniasis</a:t>
            </a:r>
            <a:r>
              <a:rPr lang="en-US" sz="3200" dirty="0" smtClean="0"/>
              <a:t> and remain the mainstay of treatment in most parts of the world.</a:t>
            </a:r>
            <a:endParaRPr lang="ar-IQ" sz="32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exception is the Indian subcontinent, especially Bihar state, where almost two-thirds of cases are refractory to </a:t>
            </a:r>
            <a:r>
              <a:rPr lang="en-US" dirty="0" err="1" smtClean="0"/>
              <a:t>Sb</a:t>
            </a:r>
            <a:r>
              <a:rPr lang="en-US" dirty="0" smtClean="0"/>
              <a:t> treatment. </a:t>
            </a:r>
          </a:p>
          <a:p>
            <a:pPr algn="just" rtl="0"/>
            <a:r>
              <a:rPr lang="en-US" dirty="0" smtClean="0"/>
              <a:t>Traditionally, </a:t>
            </a:r>
            <a:r>
              <a:rPr lang="en-US" dirty="0" err="1" smtClean="0"/>
              <a:t>pentavalent</a:t>
            </a:r>
            <a:r>
              <a:rPr lang="en-US" dirty="0" smtClean="0"/>
              <a:t> antimony is available as sodium </a:t>
            </a:r>
            <a:r>
              <a:rPr lang="en-US" dirty="0" err="1" smtClean="0"/>
              <a:t>stibogluconate</a:t>
            </a:r>
            <a:r>
              <a:rPr lang="en-US" dirty="0" smtClean="0"/>
              <a:t> (100 mg/</a:t>
            </a:r>
            <a:r>
              <a:rPr lang="en-US" dirty="0" err="1" smtClean="0"/>
              <a:t>mL</a:t>
            </a:r>
            <a:r>
              <a:rPr lang="en-US" dirty="0" smtClean="0"/>
              <a:t>) in English-speaking countries and </a:t>
            </a:r>
            <a:r>
              <a:rPr lang="en-US" dirty="0" err="1" smtClean="0"/>
              <a:t>meglumine</a:t>
            </a:r>
            <a:r>
              <a:rPr lang="en-US" dirty="0" smtClean="0"/>
              <a:t> </a:t>
            </a:r>
            <a:r>
              <a:rPr lang="en-US" dirty="0" err="1" smtClean="0"/>
              <a:t>antimoniate</a:t>
            </a:r>
            <a:r>
              <a:rPr lang="en-US" dirty="0" smtClean="0"/>
              <a:t> (85 mg/</a:t>
            </a:r>
            <a:r>
              <a:rPr lang="en-US" dirty="0" err="1" smtClean="0"/>
              <a:t>mL</a:t>
            </a:r>
            <a:r>
              <a:rPr lang="en-US" dirty="0" smtClean="0"/>
              <a:t>) in French-speaking ones.</a:t>
            </a:r>
            <a:endParaRPr lang="ar-IQ"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daily dose is 20 mg/kg body weight, given either intravenously or intramuscularly for 28–30 days. </a:t>
            </a:r>
          </a:p>
          <a:p>
            <a:pPr algn="just" rtl="0"/>
            <a:r>
              <a:rPr lang="en-US" dirty="0" smtClean="0"/>
              <a:t>Side-effects are common and include </a:t>
            </a:r>
            <a:r>
              <a:rPr lang="en-US" dirty="0" err="1" smtClean="0"/>
              <a:t>arthralgias</a:t>
            </a:r>
            <a:r>
              <a:rPr lang="en-US" dirty="0" smtClean="0"/>
              <a:t>, </a:t>
            </a:r>
            <a:r>
              <a:rPr lang="en-US" dirty="0" err="1" smtClean="0"/>
              <a:t>myalgias</a:t>
            </a:r>
            <a:r>
              <a:rPr lang="en-US" dirty="0" smtClean="0"/>
              <a:t>, raised hepatic </a:t>
            </a:r>
            <a:r>
              <a:rPr lang="en-US" dirty="0" err="1" smtClean="0"/>
              <a:t>transaminases</a:t>
            </a:r>
            <a:r>
              <a:rPr lang="en-US" dirty="0" smtClean="0"/>
              <a:t>, pancreatitis (especially in patients co-infected with HIV) and ECG changes (T wave inversion and reduced amplitude).</a:t>
            </a:r>
            <a:endParaRPr lang="ar-IQ"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Severe </a:t>
            </a:r>
            <a:r>
              <a:rPr lang="en-US" dirty="0" err="1" smtClean="0"/>
              <a:t>cardiotoxicity</a:t>
            </a:r>
            <a:r>
              <a:rPr lang="en-US" dirty="0" smtClean="0"/>
              <a:t>, manifest by concave ST segment elevation, prolongation of </a:t>
            </a:r>
            <a:r>
              <a:rPr lang="en-US" dirty="0" err="1" smtClean="0"/>
              <a:t>QT</a:t>
            </a:r>
            <a:r>
              <a:rPr lang="en-US" b="1" baseline="-25000" dirty="0" err="1" smtClean="0"/>
              <a:t>c</a:t>
            </a:r>
            <a:r>
              <a:rPr lang="en-US" baseline="-25000" dirty="0" smtClean="0"/>
              <a:t>  </a:t>
            </a:r>
            <a:r>
              <a:rPr lang="en-US" dirty="0" smtClean="0"/>
              <a:t>&gt;0.5 </a:t>
            </a:r>
            <a:r>
              <a:rPr lang="en-US" dirty="0" err="1" smtClean="0"/>
              <a:t>msec</a:t>
            </a:r>
            <a:r>
              <a:rPr lang="en-US" dirty="0" smtClean="0"/>
              <a:t>, and ventricular </a:t>
            </a:r>
            <a:r>
              <a:rPr lang="en-US" dirty="0" err="1" smtClean="0"/>
              <a:t>dysrythmias</a:t>
            </a:r>
            <a:r>
              <a:rPr lang="en-US" dirty="0" smtClean="0"/>
              <a:t>, is not uncommon.</a:t>
            </a:r>
          </a:p>
          <a:p>
            <a:pPr algn="just" rtl="0"/>
            <a:r>
              <a:rPr lang="en-US" dirty="0" smtClean="0"/>
              <a:t>The incidence of </a:t>
            </a:r>
            <a:r>
              <a:rPr lang="en-US" dirty="0" err="1" smtClean="0"/>
              <a:t>cardiotoxicity</a:t>
            </a:r>
            <a:r>
              <a:rPr lang="en-US" dirty="0" smtClean="0"/>
              <a:t> and death can be very high with improperly manufactured Sb.</a:t>
            </a:r>
            <a:endParaRPr lang="ar-IQ"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buFont typeface="Wingdings" pitchFamily="2" charset="2"/>
              <a:buChar char="Ø"/>
            </a:pPr>
            <a:r>
              <a:rPr lang="en-US" sz="4000" b="1" dirty="0" err="1" smtClean="0">
                <a:solidFill>
                  <a:srgbClr val="FF0000"/>
                </a:solidFill>
              </a:rPr>
              <a:t>Amphotericin</a:t>
            </a:r>
            <a:r>
              <a:rPr lang="en-US" sz="4000" b="1" dirty="0" smtClean="0">
                <a:solidFill>
                  <a:srgbClr val="FF0000"/>
                </a:solidFill>
              </a:rPr>
              <a:t> B:</a:t>
            </a:r>
            <a:endParaRPr lang="ar-IQ" sz="4000" b="1"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The antifungal drug, </a:t>
            </a:r>
            <a:r>
              <a:rPr lang="en-US" dirty="0" err="1" smtClean="0"/>
              <a:t>amphotericin</a:t>
            </a:r>
            <a:r>
              <a:rPr lang="en-US" dirty="0" smtClean="0"/>
              <a:t> B </a:t>
            </a:r>
            <a:r>
              <a:rPr lang="en-US" dirty="0" err="1" smtClean="0"/>
              <a:t>deoxycholate</a:t>
            </a:r>
            <a:r>
              <a:rPr lang="en-US" dirty="0" smtClean="0"/>
              <a:t>, given once daily or on alternate days at a dose of 0.75–1.00 mg/kg for 15–20 doses, is used as a first-line drug in many regions with a significant level of </a:t>
            </a:r>
            <a:r>
              <a:rPr lang="en-US" dirty="0" err="1" smtClean="0"/>
              <a:t>Sb</a:t>
            </a:r>
            <a:r>
              <a:rPr lang="en-US" dirty="0" smtClean="0"/>
              <a:t> unresponsiveness. It has a cure rate of nearly 100%.</a:t>
            </a:r>
            <a:endParaRPr lang="ar-IQ"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Infusion-related side-effects, e.g. high fever with rigor, </a:t>
            </a:r>
            <a:r>
              <a:rPr lang="en-US" dirty="0" err="1" smtClean="0"/>
              <a:t>thrombophlebitis</a:t>
            </a:r>
            <a:r>
              <a:rPr lang="en-US" dirty="0" smtClean="0"/>
              <a:t>, </a:t>
            </a:r>
            <a:r>
              <a:rPr lang="en-US" dirty="0" err="1" smtClean="0"/>
              <a:t>diarrhoea</a:t>
            </a:r>
            <a:r>
              <a:rPr lang="en-US" dirty="0" smtClean="0"/>
              <a:t> and vomiting, are extremely common. </a:t>
            </a:r>
          </a:p>
          <a:p>
            <a:pPr algn="just" rtl="0"/>
            <a:r>
              <a:rPr lang="en-US" dirty="0" smtClean="0"/>
              <a:t>Serious adverse events, such as renal or hepatic toxicity, </a:t>
            </a:r>
            <a:r>
              <a:rPr lang="en-US" dirty="0" err="1" smtClean="0"/>
              <a:t>hypokalaemia</a:t>
            </a:r>
            <a:r>
              <a:rPr lang="en-US" dirty="0" smtClean="0"/>
              <a:t> and thrombocytopenia are not uncommon.</a:t>
            </a:r>
            <a:endParaRPr lang="ar-IQ"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Lipid formulations of </a:t>
            </a:r>
            <a:r>
              <a:rPr lang="en-US" dirty="0" err="1" smtClean="0"/>
              <a:t>amphotericin</a:t>
            </a:r>
            <a:r>
              <a:rPr lang="en-US" dirty="0" smtClean="0"/>
              <a:t> B are less toxic and have been tested widely for the treatment of VL. </a:t>
            </a:r>
          </a:p>
          <a:p>
            <a:pPr algn="just" rtl="0"/>
            <a:r>
              <a:rPr lang="en-US" dirty="0" err="1" smtClean="0"/>
              <a:t>AmBisome</a:t>
            </a:r>
            <a:r>
              <a:rPr lang="en-US" dirty="0" smtClean="0"/>
              <a:t> is approved by the US Food and Drug Administration and is first-line therapy in Europe for VL.</a:t>
            </a:r>
            <a:endParaRPr lang="ar-IQ"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Drug doses vary according to geographical location. On the Indian subcontinent a total dose of 10–15 mg/kg is considered adequate, whereas in Africa 14–18 mg, and in South America and Europe 21–24 mg, is needed for </a:t>
            </a:r>
            <a:r>
              <a:rPr lang="en-US" dirty="0" err="1" smtClean="0"/>
              <a:t>immunocompetent</a:t>
            </a:r>
            <a:r>
              <a:rPr lang="en-US" dirty="0" smtClean="0"/>
              <a:t> patients.</a:t>
            </a:r>
            <a:endParaRPr lang="ar-IQ"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High daily doses (5–7.5 mg/kg) of the lipid formulations are well tolerated, thus reducing hospital stay, but the high price of lipid formulations has limited their use in endemic regions.</a:t>
            </a:r>
          </a:p>
          <a:p>
            <a:pPr algn="just" rtl="0"/>
            <a:r>
              <a:rPr lang="en-US" dirty="0" err="1" smtClean="0"/>
              <a:t>AmBisome</a:t>
            </a:r>
            <a:r>
              <a:rPr lang="en-US" dirty="0" smtClean="0"/>
              <a:t> has been made available at a preferential low price for developing countries, and greater use of this drug for treatment of VL is expected.</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idx="1"/>
          </p:nvPr>
        </p:nvPicPr>
        <p:blipFill>
          <a:blip r:embed="rId2"/>
          <a:stretch>
            <a:fillRect/>
          </a:stretch>
        </p:blipFill>
        <p:spPr>
          <a:xfrm>
            <a:off x="2071670" y="1500174"/>
            <a:ext cx="5130412" cy="4495800"/>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Other drugs:</a:t>
            </a:r>
            <a:endParaRPr lang="ar-IQ" b="1" dirty="0"/>
          </a:p>
        </p:txBody>
      </p:sp>
      <p:sp>
        <p:nvSpPr>
          <p:cNvPr id="3" name="عنصر نائب للمحتوى 2"/>
          <p:cNvSpPr>
            <a:spLocks noGrp="1"/>
          </p:cNvSpPr>
          <p:nvPr>
            <p:ph idx="1"/>
          </p:nvPr>
        </p:nvSpPr>
        <p:spPr/>
        <p:txBody>
          <a:bodyPr>
            <a:normAutofit/>
          </a:bodyPr>
          <a:lstStyle/>
          <a:p>
            <a:pPr algn="just" rtl="0"/>
            <a:r>
              <a:rPr lang="en-US" dirty="0" smtClean="0"/>
              <a:t>The oral drug </a:t>
            </a:r>
            <a:r>
              <a:rPr lang="en-US" dirty="0" err="1" smtClean="0"/>
              <a:t>miltefosine</a:t>
            </a:r>
            <a:r>
              <a:rPr lang="en-US" dirty="0" smtClean="0"/>
              <a:t>, an alkyl </a:t>
            </a:r>
            <a:r>
              <a:rPr lang="en-US" dirty="0" err="1" smtClean="0"/>
              <a:t>phospholipid</a:t>
            </a:r>
            <a:r>
              <a:rPr lang="en-US" dirty="0" smtClean="0"/>
              <a:t>, has been approved in several countries for the treatment of VL. A daily dose of 50 mg (patient’s body weight &lt; 25 kg) to 100 mg (≥ 25 kg), or 2.5 mg/kg body weight for children, for 28 days cures over 90% of patients. </a:t>
            </a:r>
          </a:p>
          <a:p>
            <a:pPr algn="just" rtl="0"/>
            <a:r>
              <a:rPr lang="en-US" dirty="0" smtClean="0"/>
              <a:t>Side-effects include mild to moderate vomiting and </a:t>
            </a:r>
            <a:r>
              <a:rPr lang="en-US" dirty="0" err="1" smtClean="0"/>
              <a:t>diarrhoea</a:t>
            </a:r>
            <a:r>
              <a:rPr lang="en-US" dirty="0" smtClean="0"/>
              <a:t>, and rarely skin allergy or renal or liver toxicity.</a:t>
            </a:r>
            <a:endParaRPr lang="ar-IQ"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Since it is a </a:t>
            </a:r>
            <a:r>
              <a:rPr lang="en-US" dirty="0" err="1" smtClean="0"/>
              <a:t>teratogenic</a:t>
            </a:r>
            <a:r>
              <a:rPr lang="en-US" dirty="0" smtClean="0"/>
              <a:t> drug, it cannot be used in pregnancy; female patients are advised not to become pregnant for the duration of treatment and 3 months thereafter, because of its half-life of nearly 1 week.</a:t>
            </a:r>
            <a:endParaRPr lang="ar-IQ"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err="1" smtClean="0"/>
              <a:t>Paromomycin</a:t>
            </a:r>
            <a:r>
              <a:rPr lang="en-US" dirty="0" smtClean="0"/>
              <a:t> is an </a:t>
            </a:r>
            <a:r>
              <a:rPr lang="en-US" dirty="0" err="1" smtClean="0"/>
              <a:t>aminoglycoside</a:t>
            </a:r>
            <a:r>
              <a:rPr lang="en-US" dirty="0" smtClean="0"/>
              <a:t> that has undergone trials in India and Africa, and is highly effective if given intramuscularly at 11 mg/kg body weight of </a:t>
            </a:r>
            <a:r>
              <a:rPr lang="en-US" dirty="0" err="1" smtClean="0"/>
              <a:t>paromomycin</a:t>
            </a:r>
            <a:r>
              <a:rPr lang="en-US" dirty="0" smtClean="0"/>
              <a:t> base, daily for 3 weeks. No significant auditory or renal toxicity is seen. The drug has been approved in India for the treatment of VL.</a:t>
            </a:r>
            <a:endParaRPr lang="ar-IQ"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Pentamidine</a:t>
            </a:r>
            <a:r>
              <a:rPr lang="en-US" dirty="0" smtClean="0"/>
              <a:t> </a:t>
            </a:r>
            <a:r>
              <a:rPr lang="en-US" dirty="0" err="1" smtClean="0"/>
              <a:t>isetionate</a:t>
            </a:r>
            <a:r>
              <a:rPr lang="en-US" dirty="0" smtClean="0"/>
              <a:t> was used to treat </a:t>
            </a:r>
            <a:r>
              <a:rPr lang="en-US" dirty="0" err="1" smtClean="0"/>
              <a:t>Sb</a:t>
            </a:r>
            <a:r>
              <a:rPr lang="en-US" dirty="0" smtClean="0"/>
              <a:t>-refractory patients with VL. However, declining efficacy and serious side-effects, such as type 1 diabetes mellitus, </a:t>
            </a:r>
            <a:r>
              <a:rPr lang="en-US" dirty="0" err="1" smtClean="0"/>
              <a:t>hypoglycaemia</a:t>
            </a:r>
            <a:r>
              <a:rPr lang="en-US" dirty="0" smtClean="0"/>
              <a:t> and hypotension, have led to it being abandoned.</a:t>
            </a:r>
            <a:endParaRPr lang="ar-IQ"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t>Response to treatment:</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A good response results in abatement of fever, a feeling of well-being, gradual decrease in spleen size, weight gain and recovery of blood counts. </a:t>
            </a:r>
          </a:p>
          <a:p>
            <a:pPr algn="just" rtl="0"/>
            <a:r>
              <a:rPr lang="en-US" dirty="0" smtClean="0"/>
              <a:t>Patients should be followed regularly for a period of 6–12 months, as a small minority may experience a relapse of the disease during this period, irrespective of the treatment regimen.</a:t>
            </a:r>
            <a:endParaRPr lang="ar-IQ"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Post-</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kala</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azar</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dermal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leishmaniasis</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(PKDL):</a:t>
            </a:r>
            <a:endParaRPr lang="ar-IQ"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lstStyle/>
          <a:p>
            <a:pPr algn="just" rtl="0"/>
            <a:r>
              <a:rPr lang="en-US" dirty="0" smtClean="0"/>
              <a:t>After treatment and apparent recovery from the visceral disease in India and Sudan, some patients develop </a:t>
            </a:r>
            <a:r>
              <a:rPr lang="pt-BR" dirty="0" smtClean="0"/>
              <a:t>dermatological manifestations due to local parasitic </a:t>
            </a:r>
            <a:r>
              <a:rPr lang="en-US" dirty="0" smtClean="0"/>
              <a:t>infection.</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284984"/>
            <a:ext cx="2857500" cy="3202593"/>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i="1" dirty="0" smtClean="0"/>
              <a:t>Clinical features:</a:t>
            </a:r>
            <a:endParaRPr lang="ar-IQ" sz="4000" dirty="0"/>
          </a:p>
        </p:txBody>
      </p:sp>
      <p:sp>
        <p:nvSpPr>
          <p:cNvPr id="3" name="عنصر نائب للمحتوى 2"/>
          <p:cNvSpPr>
            <a:spLocks noGrp="1"/>
          </p:cNvSpPr>
          <p:nvPr>
            <p:ph idx="1"/>
          </p:nvPr>
        </p:nvSpPr>
        <p:spPr/>
        <p:txBody>
          <a:bodyPr/>
          <a:lstStyle/>
          <a:p>
            <a:pPr algn="just" rtl="0"/>
            <a:r>
              <a:rPr lang="en-US" dirty="0" smtClean="0"/>
              <a:t>In India dermatological changes occur in a small minority of patients 6 months to ≥ 3 years after the initial infection.</a:t>
            </a:r>
          </a:p>
          <a:p>
            <a:pPr algn="just" rtl="0"/>
            <a:r>
              <a:rPr lang="en-US" dirty="0" smtClean="0"/>
              <a:t>They are seen as </a:t>
            </a:r>
            <a:r>
              <a:rPr lang="en-US" dirty="0" err="1" smtClean="0"/>
              <a:t>macules</a:t>
            </a:r>
            <a:r>
              <a:rPr lang="en-US" dirty="0" smtClean="0"/>
              <a:t>, papules, nodules (most frequently) and plaques which have a predilection for the face, especially the area around the chin.</a:t>
            </a:r>
            <a:endParaRPr lang="ar-IQ"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5" name="عنصر نائب للمحتوى 4"/>
          <p:cNvSpPr>
            <a:spLocks noGrp="1"/>
          </p:cNvSpPr>
          <p:nvPr>
            <p:ph idx="1"/>
          </p:nvPr>
        </p:nvSpPr>
        <p:spPr/>
        <p:txBody>
          <a:bodyPr/>
          <a:lstStyle/>
          <a:p>
            <a:pPr algn="just" rtl="0"/>
            <a:r>
              <a:rPr lang="en-US" dirty="0" smtClean="0"/>
              <a:t>The face often appears </a:t>
            </a:r>
            <a:r>
              <a:rPr lang="en-US" dirty="0" err="1" smtClean="0"/>
              <a:t>erythematous</a:t>
            </a:r>
            <a:r>
              <a:rPr lang="en-US" dirty="0" smtClean="0"/>
              <a:t>. </a:t>
            </a:r>
          </a:p>
          <a:p>
            <a:pPr algn="just" rtl="0"/>
            <a:r>
              <a:rPr lang="en-US" dirty="0" err="1" smtClean="0"/>
              <a:t>Hypopigmented</a:t>
            </a:r>
            <a:r>
              <a:rPr lang="en-US" dirty="0" smtClean="0"/>
              <a:t> </a:t>
            </a:r>
            <a:r>
              <a:rPr lang="en-US" dirty="0" err="1" smtClean="0"/>
              <a:t>macules</a:t>
            </a:r>
            <a:r>
              <a:rPr lang="en-US" dirty="0" smtClean="0"/>
              <a:t> can occur over all parts of the body and are highly variable in extent and location. </a:t>
            </a:r>
          </a:p>
          <a:p>
            <a:pPr algn="just" rtl="0"/>
            <a:r>
              <a:rPr lang="en-US" dirty="0" smtClean="0"/>
              <a:t>There are no systemic symptoms and no spontaneous healing.</a:t>
            </a:r>
            <a:endParaRPr lang="ar-IQ"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678863"/>
            <a:ext cx="4423557" cy="299660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450" y="2708920"/>
            <a:ext cx="4212075" cy="3177530"/>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Sudan approximately 50% of patients with VL develop PKDL, experiencing skin manifestations concurrently with VL or within 6 months afterwards. In addition to the dermatological features described above, a measles-like </a:t>
            </a:r>
            <a:r>
              <a:rPr lang="en-US" dirty="0" err="1" smtClean="0"/>
              <a:t>micropapular</a:t>
            </a:r>
            <a:r>
              <a:rPr lang="en-US" dirty="0" smtClean="0"/>
              <a:t> rash may be seen all over the body.</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tretch>
            <a:fillRect/>
          </a:stretch>
        </p:blipFill>
        <p:spPr bwMode="auto">
          <a:xfrm>
            <a:off x="1196182" y="2160588"/>
            <a:ext cx="5175249" cy="3881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Sudan, children are more frequently affected than in India. </a:t>
            </a:r>
          </a:p>
          <a:p>
            <a:pPr algn="just" rtl="0"/>
            <a:r>
              <a:rPr lang="en-US" dirty="0" smtClean="0"/>
              <a:t>Spontaneous healing occurs in about three-quarters of cases within 1 year.</a:t>
            </a:r>
            <a:endParaRPr lang="ar-IQ"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i="1" dirty="0" smtClean="0"/>
              <a:t>Investigations and management:</a:t>
            </a:r>
            <a:endParaRPr lang="ar-IQ" sz="3200" dirty="0"/>
          </a:p>
        </p:txBody>
      </p:sp>
      <p:sp>
        <p:nvSpPr>
          <p:cNvPr id="3" name="عنصر نائب للمحتوى 2"/>
          <p:cNvSpPr>
            <a:spLocks noGrp="1"/>
          </p:cNvSpPr>
          <p:nvPr>
            <p:ph idx="1"/>
          </p:nvPr>
        </p:nvSpPr>
        <p:spPr/>
        <p:txBody>
          <a:bodyPr>
            <a:normAutofit/>
          </a:bodyPr>
          <a:lstStyle/>
          <a:p>
            <a:pPr algn="just" rtl="0"/>
            <a:r>
              <a:rPr lang="en-US" dirty="0" smtClean="0"/>
              <a:t>The diagnosis is clinical, supported by demonstration of scanty parasites in lesions by slit-skin smear and culture.</a:t>
            </a:r>
          </a:p>
          <a:p>
            <a:pPr algn="just" rtl="0"/>
            <a:r>
              <a:rPr lang="en-US" dirty="0" err="1" smtClean="0"/>
              <a:t>Immunofluorescence</a:t>
            </a:r>
            <a:r>
              <a:rPr lang="en-US" dirty="0" smtClean="0"/>
              <a:t> and </a:t>
            </a:r>
            <a:r>
              <a:rPr lang="en-US" dirty="0" err="1" smtClean="0"/>
              <a:t>immunohistochemistry</a:t>
            </a:r>
            <a:r>
              <a:rPr lang="en-US" dirty="0" smtClean="0"/>
              <a:t> may demonstrate the parasite in skin tissues. </a:t>
            </a:r>
          </a:p>
          <a:p>
            <a:pPr algn="just" rtl="0"/>
            <a:r>
              <a:rPr lang="en-US" dirty="0" smtClean="0"/>
              <a:t>In the majority of patients serological tests (direct agglutination test or k39 strip tests) are positive.</a:t>
            </a:r>
            <a:endParaRPr lang="ar-IQ"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Treatment of PKDL is difficult. </a:t>
            </a:r>
          </a:p>
          <a:p>
            <a:pPr algn="just" rtl="0"/>
            <a:r>
              <a:rPr lang="en-US" dirty="0" smtClean="0"/>
              <a:t>In India, </a:t>
            </a:r>
            <a:r>
              <a:rPr lang="en-US" dirty="0" err="1" smtClean="0"/>
              <a:t>Sb</a:t>
            </a:r>
            <a:r>
              <a:rPr lang="en-US" dirty="0" smtClean="0"/>
              <a:t> for 120 days or several courses of </a:t>
            </a:r>
            <a:r>
              <a:rPr lang="en-US" dirty="0" err="1" smtClean="0"/>
              <a:t>amphotericin</a:t>
            </a:r>
            <a:r>
              <a:rPr lang="en-US" dirty="0" smtClean="0"/>
              <a:t> B infusions are required. </a:t>
            </a:r>
          </a:p>
          <a:p>
            <a:pPr algn="just" rtl="0"/>
            <a:r>
              <a:rPr lang="en-US" dirty="0" smtClean="0"/>
              <a:t>In Sudan, </a:t>
            </a:r>
            <a:r>
              <a:rPr lang="en-US" dirty="0" err="1" smtClean="0"/>
              <a:t>Sb</a:t>
            </a:r>
            <a:r>
              <a:rPr lang="en-US" dirty="0" smtClean="0"/>
              <a:t> for 2 months is considered adequate.</a:t>
            </a:r>
          </a:p>
          <a:p>
            <a:pPr algn="just" rtl="0"/>
            <a:r>
              <a:rPr lang="en-US" dirty="0" smtClean="0"/>
              <a:t>In the absence of a physical handicap, most patients are reluctant to complete the treatment. </a:t>
            </a:r>
          </a:p>
          <a:p>
            <a:pPr algn="just" rtl="0"/>
            <a:r>
              <a:rPr lang="en-US" dirty="0" smtClean="0"/>
              <a:t>PKDL patients are a human reservoir, and focal outbreaks have been linked to patients with PKDL in areas previously free of VL.</a:t>
            </a:r>
            <a:endParaRPr lang="ar-IQ"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800" b="1" dirty="0" smtClean="0"/>
              <a:t>Prevention and control:</a:t>
            </a:r>
            <a:endParaRPr lang="ar-IQ" sz="4800" b="1" dirty="0"/>
          </a:p>
        </p:txBody>
      </p:sp>
      <p:sp>
        <p:nvSpPr>
          <p:cNvPr id="3" name="عنصر نائب للمحتوى 2"/>
          <p:cNvSpPr>
            <a:spLocks noGrp="1"/>
          </p:cNvSpPr>
          <p:nvPr>
            <p:ph idx="1"/>
          </p:nvPr>
        </p:nvSpPr>
        <p:spPr/>
        <p:txBody>
          <a:bodyPr>
            <a:normAutofit/>
          </a:bodyPr>
          <a:lstStyle/>
          <a:p>
            <a:pPr algn="just" rtl="0"/>
            <a:r>
              <a:rPr lang="en-US" dirty="0" err="1" smtClean="0"/>
              <a:t>Sandflies</a:t>
            </a:r>
            <a:r>
              <a:rPr lang="en-US" dirty="0" smtClean="0"/>
              <a:t> are extremely sensitive to insecticides, and vector control through insecticide spray is very important.</a:t>
            </a:r>
          </a:p>
          <a:p>
            <a:pPr algn="just" rtl="0"/>
            <a:r>
              <a:rPr lang="en-US" dirty="0" smtClean="0"/>
              <a:t>Mosquito nets or curtains treated with insecticides will keep out the tiny </a:t>
            </a:r>
            <a:r>
              <a:rPr lang="en-US" dirty="0" err="1" smtClean="0"/>
              <a:t>sandflies</a:t>
            </a:r>
            <a:r>
              <a:rPr lang="en-US" dirty="0" smtClean="0"/>
              <a:t>. </a:t>
            </a:r>
          </a:p>
          <a:p>
            <a:pPr algn="just" rtl="0"/>
            <a:r>
              <a:rPr lang="en-US" dirty="0" smtClean="0"/>
              <a:t>In endemic areas with </a:t>
            </a:r>
            <a:r>
              <a:rPr lang="en-US" dirty="0" err="1" smtClean="0"/>
              <a:t>zoonotic</a:t>
            </a:r>
            <a:r>
              <a:rPr lang="en-US" dirty="0" smtClean="0"/>
              <a:t> transmission, infected or stray dogs should be destroyed.</a:t>
            </a:r>
            <a:endParaRPr lang="ar-IQ"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areas with </a:t>
            </a:r>
            <a:r>
              <a:rPr lang="en-US" dirty="0" err="1" smtClean="0"/>
              <a:t>anthroponotic</a:t>
            </a:r>
            <a:r>
              <a:rPr lang="en-US" dirty="0" smtClean="0"/>
              <a:t> transmission, early diagnosis and treatment of human infections, to reduce the reservoir and control epidemics of VL, is extremely important. </a:t>
            </a:r>
          </a:p>
          <a:p>
            <a:pPr algn="just" rtl="0"/>
            <a:r>
              <a:rPr lang="en-US" dirty="0" smtClean="0"/>
              <a:t>Serology is useful in diagnosis of suspected cases in the field. </a:t>
            </a:r>
          </a:p>
          <a:p>
            <a:pPr algn="just" rtl="0"/>
            <a:r>
              <a:rPr lang="en-US" dirty="0" smtClean="0"/>
              <a:t>No vaccine is currently available.</a:t>
            </a:r>
            <a:endParaRPr lang="ar-IQ"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Cutaneous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and mucosal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leishmaniasis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idx="1"/>
          </p:nvPr>
        </p:nvSpPr>
        <p:spPr/>
        <p:txBody>
          <a:bodyPr>
            <a:normAutofit fontScale="85000" lnSpcReduction="20000"/>
          </a:bodyPr>
          <a:lstStyle/>
          <a:p>
            <a:pPr algn="just" rtl="0">
              <a:buNone/>
            </a:pPr>
            <a:r>
              <a:rPr lang="en-US" sz="3200" b="1" dirty="0" err="1" smtClean="0"/>
              <a:t>Cutaneous</a:t>
            </a:r>
            <a:r>
              <a:rPr lang="en-US" sz="3200" b="1" dirty="0" smtClean="0"/>
              <a:t> </a:t>
            </a:r>
            <a:r>
              <a:rPr lang="en-US" sz="3200" b="1" dirty="0" err="1" smtClean="0"/>
              <a:t>leishmaniasis</a:t>
            </a:r>
            <a:r>
              <a:rPr lang="en-US" sz="3200" b="1" dirty="0" smtClean="0"/>
              <a:t> (CL):</a:t>
            </a:r>
          </a:p>
          <a:p>
            <a:pPr algn="just" rtl="0"/>
            <a:r>
              <a:rPr lang="en-US" sz="3200" dirty="0" smtClean="0"/>
              <a:t>CL (oriental sore) occurs in both the Old World and the New World (the Americas).</a:t>
            </a:r>
          </a:p>
          <a:p>
            <a:pPr algn="just" rtl="0"/>
            <a:r>
              <a:rPr lang="en-US" sz="3200" dirty="0" smtClean="0"/>
              <a:t>In the Old World, CL is mild. It is found around the Mediterranean basin, throughout the Middle East and Central Asia as far as Pakistan, and in sub-Saharan West Africa and Sudan.</a:t>
            </a:r>
            <a:endParaRPr lang="ar-IQ" sz="32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idx="1"/>
          </p:nvPr>
        </p:nvPicPr>
        <p:blipFill>
          <a:blip r:embed="rId2"/>
          <a:stretch>
            <a:fillRect/>
          </a:stretch>
        </p:blipFill>
        <p:spPr>
          <a:xfrm>
            <a:off x="142844" y="1643050"/>
            <a:ext cx="8858312" cy="3857652"/>
          </a:xfr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half" idx="1"/>
          </p:nvPr>
        </p:nvSpPr>
        <p:spPr>
          <a:xfrm>
            <a:off x="609600" y="1589567"/>
            <a:ext cx="8105804" cy="1482243"/>
          </a:xfrm>
        </p:spPr>
        <p:txBody>
          <a:bodyPr/>
          <a:lstStyle/>
          <a:p>
            <a:pPr algn="just" rtl="0"/>
            <a:r>
              <a:rPr lang="en-US" dirty="0" smtClean="0"/>
              <a:t>The causative organisms for Old World </a:t>
            </a:r>
            <a:r>
              <a:rPr lang="en-US" dirty="0" err="1" smtClean="0"/>
              <a:t>zoonotic</a:t>
            </a:r>
            <a:r>
              <a:rPr lang="en-US" dirty="0" smtClean="0"/>
              <a:t> CL are </a:t>
            </a:r>
            <a:r>
              <a:rPr lang="en-US" i="1" dirty="0" smtClean="0"/>
              <a:t>L. major, L. </a:t>
            </a:r>
            <a:r>
              <a:rPr lang="en-US" i="1" dirty="0" err="1" smtClean="0"/>
              <a:t>tropica</a:t>
            </a:r>
            <a:r>
              <a:rPr lang="en-US" i="1" dirty="0" smtClean="0"/>
              <a:t>  </a:t>
            </a:r>
            <a:r>
              <a:rPr lang="en-US" dirty="0" smtClean="0"/>
              <a:t>and</a:t>
            </a:r>
            <a:r>
              <a:rPr lang="en-US" i="1" dirty="0" smtClean="0"/>
              <a:t> L. </a:t>
            </a:r>
            <a:r>
              <a:rPr lang="en-US" i="1" dirty="0" err="1" smtClean="0"/>
              <a:t>aethiopica</a:t>
            </a:r>
            <a:r>
              <a:rPr lang="en-US" i="1" dirty="0" smtClean="0"/>
              <a:t>.</a:t>
            </a:r>
            <a:endParaRPr lang="ar-IQ" dirty="0"/>
          </a:p>
        </p:txBody>
      </p:sp>
      <p:pic>
        <p:nvPicPr>
          <p:cNvPr id="6" name="عنصر نائب للمحتوى 5" descr="Capture.PNG"/>
          <p:cNvPicPr>
            <a:picLocks noGrp="1" noChangeAspect="1"/>
          </p:cNvPicPr>
          <p:nvPr>
            <p:ph sz="half" idx="2"/>
          </p:nvPr>
        </p:nvPicPr>
        <p:blipFill>
          <a:blip r:embed="rId2"/>
          <a:stretch>
            <a:fillRect/>
          </a:stretch>
        </p:blipFill>
        <p:spPr>
          <a:xfrm>
            <a:off x="1571604" y="3143248"/>
            <a:ext cx="6572296" cy="3000396"/>
          </a:xfr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a:bodyPr>
          <a:lstStyle/>
          <a:p>
            <a:pPr algn="just" rtl="0"/>
            <a:r>
              <a:rPr lang="en-US" sz="2400" dirty="0" err="1" smtClean="0"/>
              <a:t>Anthroponotic</a:t>
            </a:r>
            <a:r>
              <a:rPr lang="en-US" sz="2400" dirty="0" smtClean="0"/>
              <a:t> CL is caused by </a:t>
            </a:r>
            <a:r>
              <a:rPr lang="en-US" sz="2400" i="1" dirty="0" smtClean="0"/>
              <a:t>L. </a:t>
            </a:r>
            <a:r>
              <a:rPr lang="en-US" sz="2400" i="1" dirty="0" err="1" smtClean="0"/>
              <a:t>tropica</a:t>
            </a:r>
            <a:r>
              <a:rPr lang="en-US" sz="2400" dirty="0" smtClean="0"/>
              <a:t>,</a:t>
            </a:r>
            <a:r>
              <a:rPr lang="en-US" sz="2400" i="1" dirty="0" smtClean="0"/>
              <a:t> </a:t>
            </a:r>
            <a:r>
              <a:rPr lang="en-US" sz="2400" dirty="0" smtClean="0"/>
              <a:t>and is confined to urban or suburban areas of the Old World. Afghanistan is currently the biggest focus, but infection is endemic in Pakistan, the western deserts of India, Iran, Iraq, Syria and other areas of the Middle East.</a:t>
            </a:r>
            <a:endParaRPr lang="ar-IQ" sz="24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recent years there has been an increase in the incidence of </a:t>
            </a:r>
            <a:r>
              <a:rPr lang="en-US" dirty="0" err="1" smtClean="0"/>
              <a:t>zoonotic</a:t>
            </a:r>
            <a:r>
              <a:rPr lang="en-US" dirty="0" smtClean="0"/>
              <a:t> CL in both the Old and the New World due to </a:t>
            </a:r>
            <a:r>
              <a:rPr lang="en-US" dirty="0" err="1" smtClean="0"/>
              <a:t>urbanisation</a:t>
            </a:r>
            <a:r>
              <a:rPr lang="en-US" dirty="0" smtClean="0"/>
              <a:t> and deforestation which led to </a:t>
            </a:r>
            <a:r>
              <a:rPr lang="en-US" dirty="0" err="1" smtClean="0"/>
              <a:t>peridomestic</a:t>
            </a:r>
            <a:r>
              <a:rPr lang="en-US" dirty="0" smtClean="0"/>
              <a:t> transmission (in and around human dwellings).</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sz="2400" dirty="0" smtClean="0"/>
              <a:t>Development in the mosquito takes from 7 to 20 days, and results in </a:t>
            </a:r>
            <a:r>
              <a:rPr lang="en-US" sz="2400" dirty="0" err="1" smtClean="0"/>
              <a:t>sporozoites</a:t>
            </a:r>
            <a:r>
              <a:rPr lang="en-US" sz="2400" dirty="0" smtClean="0"/>
              <a:t> accumulating in the salivary glands which are inoculated into the human blood stream. </a:t>
            </a:r>
          </a:p>
          <a:p>
            <a:pPr algn="just" rtl="0"/>
            <a:r>
              <a:rPr lang="en-US" sz="2400" dirty="0" err="1" smtClean="0"/>
              <a:t>Sporozoites</a:t>
            </a:r>
            <a:r>
              <a:rPr lang="en-US" sz="2400" dirty="0" smtClean="0"/>
              <a:t> disappear from human blood within half an hour and enter the liver.</a:t>
            </a:r>
            <a:endParaRPr lang="ar-IQ" sz="24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New World CL is a more significant disease, which may disfigure the nose, ears and mouth, and is caused by the </a:t>
            </a:r>
            <a:r>
              <a:rPr lang="en-US" i="1" dirty="0" smtClean="0"/>
              <a:t>L. </a:t>
            </a:r>
            <a:r>
              <a:rPr lang="en-US" i="1" dirty="0" err="1" smtClean="0"/>
              <a:t>mexicana</a:t>
            </a:r>
            <a:r>
              <a:rPr lang="en-US" i="1" dirty="0" smtClean="0"/>
              <a:t> </a:t>
            </a:r>
            <a:r>
              <a:rPr lang="en-US" dirty="0" smtClean="0"/>
              <a:t>complex</a:t>
            </a:r>
            <a:r>
              <a:rPr lang="en-US" i="1" dirty="0" smtClean="0"/>
              <a:t> </a:t>
            </a:r>
            <a:r>
              <a:rPr lang="en-US" dirty="0" smtClean="0"/>
              <a:t>(comprising</a:t>
            </a:r>
            <a:r>
              <a:rPr lang="en-US" i="1" dirty="0" smtClean="0"/>
              <a:t> L. </a:t>
            </a:r>
            <a:r>
              <a:rPr lang="en-US" i="1" dirty="0" err="1" smtClean="0"/>
              <a:t>mexicana</a:t>
            </a:r>
            <a:r>
              <a:rPr lang="en-US" i="1" dirty="0" smtClean="0"/>
              <a:t>, L. </a:t>
            </a:r>
            <a:r>
              <a:rPr lang="en-US" i="1" dirty="0" err="1" smtClean="0"/>
              <a:t>amazonensis</a:t>
            </a:r>
            <a:r>
              <a:rPr lang="en-US" i="1" dirty="0" smtClean="0"/>
              <a:t> and L. </a:t>
            </a:r>
            <a:r>
              <a:rPr lang="en-US" i="1" dirty="0" err="1" smtClean="0"/>
              <a:t>venezuelensis</a:t>
            </a:r>
            <a:r>
              <a:rPr lang="en-US" dirty="0" smtClean="0"/>
              <a:t>)</a:t>
            </a:r>
            <a:r>
              <a:rPr lang="en-US" i="1" dirty="0" smtClean="0"/>
              <a:t> </a:t>
            </a:r>
            <a:r>
              <a:rPr lang="en-US" dirty="0" smtClean="0"/>
              <a:t>and by the </a:t>
            </a:r>
            <a:r>
              <a:rPr lang="en-US" i="1" dirty="0" err="1" smtClean="0"/>
              <a:t>Viannia</a:t>
            </a:r>
            <a:r>
              <a:rPr lang="en-US" i="1" dirty="0" smtClean="0"/>
              <a:t> </a:t>
            </a:r>
            <a:r>
              <a:rPr lang="fr-FR" dirty="0" err="1" smtClean="0"/>
              <a:t>subgenus</a:t>
            </a:r>
            <a:r>
              <a:rPr lang="fr-FR" dirty="0" smtClean="0"/>
              <a:t> </a:t>
            </a:r>
            <a:r>
              <a:rPr lang="fr-FR" i="1" dirty="0" smtClean="0"/>
              <a:t>L. (V.) </a:t>
            </a:r>
            <a:r>
              <a:rPr lang="fr-FR" i="1" dirty="0" err="1" smtClean="0"/>
              <a:t>brasiliensis</a:t>
            </a:r>
            <a:r>
              <a:rPr lang="fr-FR" i="1" dirty="0" smtClean="0"/>
              <a:t> </a:t>
            </a:r>
            <a:r>
              <a:rPr lang="fr-FR" dirty="0" err="1" smtClean="0"/>
              <a:t>complex</a:t>
            </a:r>
            <a:r>
              <a:rPr lang="fr-FR" i="1" dirty="0" smtClean="0"/>
              <a:t> </a:t>
            </a:r>
            <a:r>
              <a:rPr lang="fr-FR" dirty="0" smtClean="0"/>
              <a:t>(</a:t>
            </a:r>
            <a:r>
              <a:rPr lang="fr-FR" dirty="0" err="1" smtClean="0"/>
              <a:t>comprising</a:t>
            </a:r>
            <a:r>
              <a:rPr lang="fr-FR" dirty="0" smtClean="0"/>
              <a:t> </a:t>
            </a:r>
            <a:r>
              <a:rPr lang="fr-FR" i="1" dirty="0" smtClean="0"/>
              <a:t>L. (V.) </a:t>
            </a:r>
            <a:r>
              <a:rPr lang="en-US" i="1" dirty="0" err="1" smtClean="0"/>
              <a:t>guyanensis</a:t>
            </a:r>
            <a:r>
              <a:rPr lang="en-US" i="1" dirty="0" smtClean="0"/>
              <a:t>, L. (V.) </a:t>
            </a:r>
            <a:r>
              <a:rPr lang="en-US" i="1" dirty="0" err="1" smtClean="0"/>
              <a:t>panamensis</a:t>
            </a:r>
            <a:r>
              <a:rPr lang="en-US" i="1" dirty="0" smtClean="0"/>
              <a:t>, L. (V.) </a:t>
            </a:r>
            <a:r>
              <a:rPr lang="en-US" i="1" dirty="0" err="1" smtClean="0"/>
              <a:t>brasiliensis</a:t>
            </a:r>
            <a:r>
              <a:rPr lang="en-US" i="1" dirty="0" smtClean="0"/>
              <a:t> </a:t>
            </a:r>
            <a:r>
              <a:rPr lang="en-US" dirty="0" smtClean="0"/>
              <a:t>and</a:t>
            </a:r>
            <a:r>
              <a:rPr lang="en-US" i="1" dirty="0" smtClean="0"/>
              <a:t> L. (V.) </a:t>
            </a:r>
            <a:r>
              <a:rPr lang="en-US" i="1" dirty="0" err="1" smtClean="0"/>
              <a:t>peruviana</a:t>
            </a:r>
            <a:r>
              <a:rPr lang="en-US" i="1" dirty="0" smtClean="0"/>
              <a:t>).</a:t>
            </a:r>
            <a:endParaRPr lang="ar-IQ"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CL is commonly imported and should be considered in the differential diagnosis of an ulcerating skin lesion, especially in </a:t>
            </a:r>
            <a:r>
              <a:rPr lang="en-US" dirty="0" err="1" smtClean="0"/>
              <a:t>travellers</a:t>
            </a:r>
            <a:r>
              <a:rPr lang="en-US" dirty="0" smtClean="0"/>
              <a:t> who have visited endemic areas of the Old World or forests in Central and South America.</a:t>
            </a:r>
            <a:endParaRPr lang="ar-IQ"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t>Pathogenesis: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Inoculated parasites are taken up by dermal macrophages, in which they multiply and form a focus for lymphocytes, </a:t>
            </a:r>
            <a:r>
              <a:rPr lang="en-US" dirty="0" err="1" smtClean="0"/>
              <a:t>epithelioid</a:t>
            </a:r>
            <a:r>
              <a:rPr lang="en-US" dirty="0" smtClean="0"/>
              <a:t> cells and plasma cells. </a:t>
            </a:r>
          </a:p>
          <a:p>
            <a:pPr algn="just" rtl="0"/>
            <a:r>
              <a:rPr lang="en-US" dirty="0" smtClean="0"/>
              <a:t>Self-healing may occur with necrosis of infected macrophages, or the lesion may become chronic with ulceration of the overlying epidermis, depending upon the </a:t>
            </a:r>
            <a:r>
              <a:rPr lang="en-US" dirty="0" err="1" smtClean="0"/>
              <a:t>aetiological</a:t>
            </a:r>
            <a:r>
              <a:rPr lang="en-US" dirty="0" smtClean="0"/>
              <a:t> pathogen.</a:t>
            </a:r>
            <a:endParaRPr lang="ar-IQ"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t>Clinical features:</a:t>
            </a:r>
            <a:endParaRPr lang="ar-IQ" dirty="0"/>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sz="2400" dirty="0" smtClean="0"/>
              <a:t>The incubation period is typically 2–3 months (range 2 weeks to 5 years). </a:t>
            </a:r>
          </a:p>
          <a:p>
            <a:pPr algn="just" rtl="0"/>
            <a:r>
              <a:rPr lang="en-US" sz="2400" dirty="0" smtClean="0"/>
              <a:t>In all types of CL, the common feature is development of a papule followed by ulceration of the skin with raised borders, usually at the site of the bite of the vector.</a:t>
            </a:r>
          </a:p>
          <a:p>
            <a:pPr algn="just" rtl="0"/>
            <a:r>
              <a:rPr lang="en-US" sz="2400" dirty="0" smtClean="0"/>
              <a:t>Lesions, single or multiple, start as small red papules that increase gradually in size, reaching 2–10 cm in diameter. </a:t>
            </a:r>
          </a:p>
          <a:p>
            <a:pPr algn="just" rtl="0"/>
            <a:endParaRPr lang="ar-IQ"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half" idx="1"/>
          </p:nvPr>
        </p:nvSpPr>
        <p:spPr>
          <a:xfrm>
            <a:off x="609600" y="1589567"/>
            <a:ext cx="8105804" cy="1125053"/>
          </a:xfrm>
        </p:spPr>
        <p:txBody>
          <a:bodyPr/>
          <a:lstStyle/>
          <a:p>
            <a:pPr algn="just" rtl="0"/>
            <a:r>
              <a:rPr lang="en-US" dirty="0" smtClean="0"/>
              <a:t>A crust forms, overlying an ulcer with a granular base.</a:t>
            </a:r>
            <a:endParaRPr lang="ar-IQ" dirty="0"/>
          </a:p>
        </p:txBody>
      </p:sp>
      <p:pic>
        <p:nvPicPr>
          <p:cNvPr id="6" name="عنصر نائب للمحتوى 5" descr="Capture.PNG"/>
          <p:cNvPicPr>
            <a:picLocks noGrp="1" noChangeAspect="1"/>
          </p:cNvPicPr>
          <p:nvPr>
            <p:ph sz="half" idx="2"/>
          </p:nvPr>
        </p:nvPicPr>
        <p:blipFill>
          <a:blip r:embed="rId2"/>
          <a:stretch>
            <a:fillRect/>
          </a:stretch>
        </p:blipFill>
        <p:spPr>
          <a:xfrm>
            <a:off x="714375" y="2933609"/>
            <a:ext cx="8016875" cy="2937058"/>
          </a:xfr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These ulcers develop a few weeks or months after the bite. </a:t>
            </a:r>
          </a:p>
          <a:p>
            <a:pPr algn="just" rtl="0"/>
            <a:r>
              <a:rPr lang="en-US" dirty="0" smtClean="0"/>
              <a:t>There can be satellite lesions, especially in </a:t>
            </a:r>
            <a:r>
              <a:rPr lang="en-US" i="1" dirty="0" smtClean="0"/>
              <a:t>L. major  </a:t>
            </a:r>
            <a:r>
              <a:rPr lang="en-US" dirty="0" smtClean="0"/>
              <a:t>and occasionally in </a:t>
            </a:r>
            <a:r>
              <a:rPr lang="en-US" i="1" dirty="0" smtClean="0"/>
              <a:t>L. </a:t>
            </a:r>
            <a:r>
              <a:rPr lang="en-US" i="1" dirty="0" err="1" smtClean="0"/>
              <a:t>tropica</a:t>
            </a:r>
            <a:r>
              <a:rPr lang="en-US" i="1" dirty="0" smtClean="0"/>
              <a:t>  </a:t>
            </a:r>
            <a:r>
              <a:rPr lang="en-US" dirty="0" smtClean="0"/>
              <a:t>infections.</a:t>
            </a:r>
            <a:r>
              <a:rPr lang="en-US" i="1" dirty="0" smtClean="0"/>
              <a:t> </a:t>
            </a:r>
          </a:p>
          <a:p>
            <a:pPr algn="just" rtl="0"/>
            <a:r>
              <a:rPr lang="en-US" dirty="0" smtClean="0"/>
              <a:t>Regional </a:t>
            </a:r>
            <a:r>
              <a:rPr lang="en-US" dirty="0" err="1" smtClean="0"/>
              <a:t>lymphadenopathy</a:t>
            </a:r>
            <a:r>
              <a:rPr lang="en-US" dirty="0" smtClean="0"/>
              <a:t>, pain, </a:t>
            </a:r>
            <a:r>
              <a:rPr lang="en-US" dirty="0" err="1" smtClean="0"/>
              <a:t>pruritus</a:t>
            </a:r>
            <a:r>
              <a:rPr lang="en-US" dirty="0" smtClean="0"/>
              <a:t> and secondary bacterial infections may occur.</a:t>
            </a:r>
            <a:endParaRPr lang="ar-IQ"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Clinically, lesions of </a:t>
            </a:r>
            <a:r>
              <a:rPr lang="en-US" i="1" dirty="0" smtClean="0"/>
              <a:t>L. </a:t>
            </a:r>
            <a:r>
              <a:rPr lang="en-US" i="1" dirty="0" err="1" smtClean="0"/>
              <a:t>mexicana</a:t>
            </a:r>
            <a:r>
              <a:rPr lang="en-US" i="1" dirty="0" smtClean="0"/>
              <a:t> </a:t>
            </a:r>
            <a:r>
              <a:rPr lang="en-US" dirty="0" smtClean="0"/>
              <a:t>and</a:t>
            </a:r>
            <a:r>
              <a:rPr lang="en-US" i="1" dirty="0" smtClean="0"/>
              <a:t> L. </a:t>
            </a:r>
            <a:r>
              <a:rPr lang="en-US" i="1" dirty="0" err="1" smtClean="0"/>
              <a:t>peruviana</a:t>
            </a:r>
            <a:r>
              <a:rPr lang="en-US" i="1" dirty="0" smtClean="0"/>
              <a:t> </a:t>
            </a:r>
            <a:r>
              <a:rPr lang="en-US" dirty="0" smtClean="0"/>
              <a:t>closely resemble those seen in the Old World, but lesions on the </a:t>
            </a:r>
            <a:r>
              <a:rPr lang="en-US" dirty="0" err="1" smtClean="0"/>
              <a:t>pinna</a:t>
            </a:r>
            <a:r>
              <a:rPr lang="en-US" dirty="0" smtClean="0"/>
              <a:t> of the ear are common, and are chronic and destructive. </a:t>
            </a:r>
          </a:p>
          <a:p>
            <a:pPr algn="just" rtl="0"/>
            <a:r>
              <a:rPr lang="en-US" i="1" dirty="0" smtClean="0"/>
              <a:t>L. </a:t>
            </a:r>
            <a:r>
              <a:rPr lang="en-US" i="1" dirty="0" err="1" smtClean="0"/>
              <a:t>mexicana</a:t>
            </a:r>
            <a:r>
              <a:rPr lang="en-US" i="1" dirty="0" smtClean="0"/>
              <a:t>  </a:t>
            </a:r>
            <a:r>
              <a:rPr lang="en-US" dirty="0" smtClean="0"/>
              <a:t>is responsible for </a:t>
            </a:r>
            <a:r>
              <a:rPr lang="en-US" dirty="0" err="1" smtClean="0"/>
              <a:t>chiclero</a:t>
            </a:r>
            <a:r>
              <a:rPr lang="en-US" dirty="0" smtClean="0"/>
              <a:t> ulcers, the self-healing sores of Mexico.</a:t>
            </a:r>
            <a:endParaRPr lang="ar-IQ"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dirty="0" smtClean="0"/>
              <a:t>If immunity is good, there is usually spontaneous healing in </a:t>
            </a:r>
            <a:r>
              <a:rPr lang="en-US" i="1" dirty="0" smtClean="0"/>
              <a:t>L. </a:t>
            </a:r>
            <a:r>
              <a:rPr lang="en-US" i="1" dirty="0" err="1" smtClean="0"/>
              <a:t>tropica</a:t>
            </a:r>
            <a:r>
              <a:rPr lang="en-US" i="1" dirty="0" smtClean="0"/>
              <a:t>, L. major </a:t>
            </a:r>
            <a:r>
              <a:rPr lang="en-US" dirty="0" smtClean="0"/>
              <a:t>and</a:t>
            </a:r>
            <a:r>
              <a:rPr lang="en-US" i="1" dirty="0" smtClean="0"/>
              <a:t> L. </a:t>
            </a:r>
            <a:r>
              <a:rPr lang="en-US" i="1" dirty="0" err="1" smtClean="0"/>
              <a:t>mexicana</a:t>
            </a:r>
            <a:r>
              <a:rPr lang="en-US" i="1" dirty="0" smtClean="0"/>
              <a:t> </a:t>
            </a:r>
            <a:r>
              <a:rPr lang="en-US" dirty="0" smtClean="0"/>
              <a:t>lesions. </a:t>
            </a:r>
          </a:p>
          <a:p>
            <a:pPr algn="just" rtl="0"/>
            <a:r>
              <a:rPr lang="en-US" dirty="0" smtClean="0"/>
              <a:t>In some patients with </a:t>
            </a:r>
            <a:r>
              <a:rPr lang="en-US" dirty="0" err="1" smtClean="0"/>
              <a:t>anergy</a:t>
            </a:r>
            <a:r>
              <a:rPr lang="en-US" dirty="0" smtClean="0"/>
              <a:t> to </a:t>
            </a:r>
            <a:r>
              <a:rPr lang="en-US" i="1" dirty="0" err="1" smtClean="0"/>
              <a:t>Leishmania</a:t>
            </a:r>
            <a:r>
              <a:rPr lang="en-US" dirty="0" smtClean="0"/>
              <a:t>,</a:t>
            </a:r>
            <a:r>
              <a:rPr lang="en-US" i="1" dirty="0" smtClean="0"/>
              <a:t> </a:t>
            </a:r>
            <a:r>
              <a:rPr lang="en-US" dirty="0" smtClean="0"/>
              <a:t>the skin lesions of </a:t>
            </a:r>
            <a:r>
              <a:rPr lang="en-US" i="1" dirty="0" smtClean="0"/>
              <a:t>L. </a:t>
            </a:r>
            <a:r>
              <a:rPr lang="en-US" i="1" dirty="0" err="1" smtClean="0"/>
              <a:t>aethiopica</a:t>
            </a:r>
            <a:r>
              <a:rPr lang="en-US" i="1" dirty="0" smtClean="0"/>
              <a:t>, L. </a:t>
            </a:r>
            <a:r>
              <a:rPr lang="en-US" i="1" dirty="0" err="1" smtClean="0"/>
              <a:t>mexicana</a:t>
            </a:r>
            <a:r>
              <a:rPr lang="en-US" i="1" dirty="0" smtClean="0"/>
              <a:t> </a:t>
            </a:r>
            <a:r>
              <a:rPr lang="en-US" dirty="0" smtClean="0"/>
              <a:t>and</a:t>
            </a:r>
            <a:r>
              <a:rPr lang="en-US" i="1" dirty="0" smtClean="0"/>
              <a:t> L. </a:t>
            </a:r>
            <a:r>
              <a:rPr lang="en-US" i="1" dirty="0" err="1" smtClean="0"/>
              <a:t>amazonensis</a:t>
            </a:r>
            <a:r>
              <a:rPr lang="en-US" i="1" dirty="0" smtClean="0"/>
              <a:t> </a:t>
            </a:r>
            <a:r>
              <a:rPr lang="en-US" dirty="0" smtClean="0"/>
              <a:t>infections progress to the development of diffuse CL; this is </a:t>
            </a:r>
            <a:r>
              <a:rPr lang="en-US" dirty="0" err="1" smtClean="0"/>
              <a:t>characterised</a:t>
            </a:r>
            <a:r>
              <a:rPr lang="en-US" dirty="0" smtClean="0"/>
              <a:t> by spread of the infection from the initial ulcer, usually on the face, to involve the whole body in the form of non-ulcerative nodules</a:t>
            </a:r>
            <a:endParaRPr lang="ar-IQ"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Occasionally, in </a:t>
            </a:r>
            <a:r>
              <a:rPr lang="en-US" i="1" dirty="0" smtClean="0"/>
              <a:t>L. </a:t>
            </a:r>
            <a:r>
              <a:rPr lang="en-US" i="1" dirty="0" err="1" smtClean="0"/>
              <a:t>tropica</a:t>
            </a:r>
            <a:r>
              <a:rPr lang="en-US" i="1" dirty="0" smtClean="0"/>
              <a:t> </a:t>
            </a:r>
            <a:r>
              <a:rPr lang="en-US" dirty="0" smtClean="0"/>
              <a:t>infections, sores that have apparently healed relapse persistently (</a:t>
            </a:r>
            <a:r>
              <a:rPr lang="en-US" dirty="0" err="1" smtClean="0"/>
              <a:t>recidivans</a:t>
            </a:r>
            <a:r>
              <a:rPr lang="en-US" dirty="0" smtClean="0"/>
              <a:t> or </a:t>
            </a:r>
            <a:r>
              <a:rPr lang="en-US" dirty="0" err="1" smtClean="0"/>
              <a:t>lupoid</a:t>
            </a:r>
            <a:r>
              <a:rPr lang="en-US" dirty="0" smtClean="0"/>
              <a:t> </a:t>
            </a:r>
            <a:r>
              <a:rPr lang="en-US" dirty="0" err="1" smtClean="0"/>
              <a:t>leishmaniasis</a:t>
            </a:r>
            <a:r>
              <a:rPr lang="en-US" dirty="0" smtClean="0"/>
              <a:t>).</a:t>
            </a:r>
            <a:endParaRPr lang="ar-IQ"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1"/>
                </a:solidFill>
              </a:rPr>
              <a:t>Mucosal </a:t>
            </a:r>
            <a:r>
              <a:rPr lang="en-US" b="1" dirty="0" err="1" smtClean="0">
                <a:solidFill>
                  <a:schemeClr val="tx1"/>
                </a:solidFill>
              </a:rPr>
              <a:t>leishmaniasis</a:t>
            </a:r>
            <a:r>
              <a:rPr lang="en-US" b="1" dirty="0" smtClean="0">
                <a:solidFill>
                  <a:schemeClr val="tx1"/>
                </a:solidFill>
              </a:rPr>
              <a:t> (ML):</a:t>
            </a:r>
            <a:endParaRPr lang="ar-IQ" dirty="0">
              <a:solidFill>
                <a:schemeClr val="tx1"/>
              </a:solidFill>
            </a:endParaRPr>
          </a:p>
        </p:txBody>
      </p:sp>
      <p:sp>
        <p:nvSpPr>
          <p:cNvPr id="3" name="عنصر نائب للمحتوى 2"/>
          <p:cNvSpPr>
            <a:spLocks noGrp="1"/>
          </p:cNvSpPr>
          <p:nvPr>
            <p:ph idx="1"/>
          </p:nvPr>
        </p:nvSpPr>
        <p:spPr/>
        <p:txBody>
          <a:bodyPr>
            <a:normAutofit/>
          </a:bodyPr>
          <a:lstStyle/>
          <a:p>
            <a:pPr algn="just" rtl="0"/>
            <a:r>
              <a:rPr lang="en-US" dirty="0" smtClean="0"/>
              <a:t>The </a:t>
            </a:r>
            <a:r>
              <a:rPr lang="en-US" i="1" dirty="0" err="1" smtClean="0"/>
              <a:t>Viannia</a:t>
            </a:r>
            <a:r>
              <a:rPr lang="en-US" i="1" dirty="0" smtClean="0"/>
              <a:t> </a:t>
            </a:r>
            <a:r>
              <a:rPr lang="en-US" dirty="0" smtClean="0"/>
              <a:t>subgenus extends widely from the Amazon basin as far as Paraguay and Costa Rica, and is responsible for deep sores and ML. </a:t>
            </a:r>
          </a:p>
          <a:p>
            <a:pPr algn="just" rtl="0"/>
            <a:r>
              <a:rPr lang="en-US" dirty="0" smtClean="0"/>
              <a:t>In </a:t>
            </a:r>
            <a:r>
              <a:rPr lang="en-US" i="1" dirty="0" smtClean="0"/>
              <a:t>L. (V.) </a:t>
            </a:r>
            <a:r>
              <a:rPr lang="en-US" i="1" dirty="0" err="1" smtClean="0"/>
              <a:t>brasiliensis</a:t>
            </a:r>
            <a:r>
              <a:rPr lang="en-US" i="1" dirty="0" smtClean="0"/>
              <a:t> </a:t>
            </a:r>
            <a:r>
              <a:rPr lang="en-US" dirty="0" smtClean="0"/>
              <a:t>complex infections, </a:t>
            </a:r>
            <a:r>
              <a:rPr lang="en-US" dirty="0" err="1" smtClean="0"/>
              <a:t>cutaneous</a:t>
            </a:r>
            <a:r>
              <a:rPr lang="en-US" dirty="0" smtClean="0"/>
              <a:t> lesions may be followed by mucosal spread of the disease simultaneously or even years later.</a:t>
            </a: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dirty="0" smtClean="0"/>
              <a:t>After some days </a:t>
            </a:r>
            <a:r>
              <a:rPr lang="en-US" sz="2400" dirty="0" err="1" smtClean="0"/>
              <a:t>merozoites</a:t>
            </a:r>
            <a:r>
              <a:rPr lang="en-US" sz="2400" dirty="0" smtClean="0"/>
              <a:t> leave the liver and invade red blood cells, where further asexual cycles of multiplication take place, producing </a:t>
            </a:r>
            <a:r>
              <a:rPr lang="en-US" sz="2400" dirty="0" err="1" smtClean="0"/>
              <a:t>schizonts</a:t>
            </a:r>
            <a:r>
              <a:rPr lang="en-US" sz="2400" dirty="0" smtClean="0"/>
              <a:t>. </a:t>
            </a:r>
          </a:p>
          <a:p>
            <a:pPr algn="just" rtl="0"/>
            <a:r>
              <a:rPr lang="en-US" sz="2400" dirty="0" smtClean="0"/>
              <a:t>Rupture of the </a:t>
            </a:r>
            <a:r>
              <a:rPr lang="en-US" sz="2400" dirty="0" err="1" smtClean="0"/>
              <a:t>schizont</a:t>
            </a:r>
            <a:r>
              <a:rPr lang="en-US" sz="2400" dirty="0" smtClean="0"/>
              <a:t> releases more </a:t>
            </a:r>
            <a:r>
              <a:rPr lang="en-US" sz="2400" dirty="0" err="1" smtClean="0"/>
              <a:t>merozoites</a:t>
            </a:r>
            <a:r>
              <a:rPr lang="en-US" sz="2400" dirty="0" smtClean="0"/>
              <a:t> into the blood and causes fever, the periodicity of which depends on the species of parasite.</a:t>
            </a:r>
            <a:endParaRPr lang="ar-IQ" sz="24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Young men with chronic lesions are particularly at risk, and between 2% and 40% of infected persons develop ‘</a:t>
            </a:r>
            <a:r>
              <a:rPr lang="en-US" dirty="0" err="1" smtClean="0"/>
              <a:t>espundia</a:t>
            </a:r>
            <a:r>
              <a:rPr lang="en-US" dirty="0" smtClean="0"/>
              <a:t>’, metastatic lesions in the mucosa of the nose or mouth. This is </a:t>
            </a:r>
            <a:r>
              <a:rPr lang="en-US" dirty="0" err="1" smtClean="0"/>
              <a:t>characterised</a:t>
            </a:r>
            <a:r>
              <a:rPr lang="en-US" dirty="0" smtClean="0"/>
              <a:t> by thickening and </a:t>
            </a:r>
            <a:r>
              <a:rPr lang="en-US" dirty="0" err="1" smtClean="0"/>
              <a:t>erythema</a:t>
            </a:r>
            <a:r>
              <a:rPr lang="en-US" dirty="0" smtClean="0"/>
              <a:t> of the nasal mucosa, typically starting at the junction of the nose and upper lip.</a:t>
            </a:r>
            <a:endParaRPr lang="ar-IQ"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Later, ulceration develops. The lips, soft palate, </a:t>
            </a:r>
            <a:r>
              <a:rPr lang="en-US" dirty="0" err="1" smtClean="0"/>
              <a:t>fauces</a:t>
            </a:r>
            <a:r>
              <a:rPr lang="en-US" dirty="0" smtClean="0"/>
              <a:t> and larynx may also be invaded and destroyed, leading to considerable suffering and deformity. </a:t>
            </a:r>
          </a:p>
          <a:p>
            <a:pPr algn="just" rtl="0"/>
            <a:r>
              <a:rPr lang="en-US" dirty="0" smtClean="0"/>
              <a:t>There is no spontaneous healing, and death may result from severe respiratory tract infections due to massive destruction of the pharynx.</a:t>
            </a:r>
            <a:endParaRPr lang="ar-IQ"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 in CL and ML:</a:t>
            </a:r>
            <a:endParaRPr lang="ar-IQ" dirty="0"/>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dirty="0" smtClean="0"/>
              <a:t>CL is often diagnosed on the basis of clinical characteristics of the lesions. </a:t>
            </a:r>
          </a:p>
          <a:p>
            <a:pPr algn="just" rtl="0"/>
            <a:r>
              <a:rPr lang="en-US" dirty="0" smtClean="0"/>
              <a:t>However, parasitological confirmation is important because clinical manifestations may be mimicked by other infections. </a:t>
            </a:r>
          </a:p>
          <a:p>
            <a:pPr algn="just" rtl="0"/>
            <a:r>
              <a:rPr lang="en-US" dirty="0" err="1" smtClean="0"/>
              <a:t>Amastigotes</a:t>
            </a:r>
            <a:r>
              <a:rPr lang="en-US" dirty="0" smtClean="0"/>
              <a:t> can be demonstrated on a slit-skin smear with </a:t>
            </a:r>
            <a:r>
              <a:rPr lang="en-US" dirty="0" err="1" smtClean="0"/>
              <a:t>Giemsa</a:t>
            </a:r>
            <a:r>
              <a:rPr lang="en-US" dirty="0" smtClean="0"/>
              <a:t> staining; alternatively, they can be cultured from the sores early during the infection.</a:t>
            </a:r>
            <a:endParaRPr lang="ar-IQ"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Parasites seem to be particularly difficult to isolate from sores caused by </a:t>
            </a:r>
            <a:r>
              <a:rPr lang="en-US" i="1" dirty="0" smtClean="0"/>
              <a:t>L. </a:t>
            </a:r>
            <a:r>
              <a:rPr lang="en-US" i="1" dirty="0" err="1" smtClean="0"/>
              <a:t>brasiliensis</a:t>
            </a:r>
            <a:r>
              <a:rPr lang="en-US" i="1" dirty="0" smtClean="0"/>
              <a:t>, </a:t>
            </a:r>
            <a:r>
              <a:rPr lang="en-US" dirty="0" smtClean="0"/>
              <a:t>responsible for the vast majority of cases in Brazil. </a:t>
            </a:r>
          </a:p>
          <a:p>
            <a:pPr algn="just" rtl="0"/>
            <a:r>
              <a:rPr lang="en-US" dirty="0" smtClean="0"/>
              <a:t>Touch preparations from biopsies and histopathology usually have a low sensitivity. Culture of fine needle aspiration material has been reported to be the most sensitive method.</a:t>
            </a:r>
            <a:endParaRPr lang="ar-IQ"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dirty="0" smtClean="0"/>
              <a:t>ML is more difficult to diagnose </a:t>
            </a:r>
            <a:r>
              <a:rPr lang="en-US" dirty="0" err="1" smtClean="0"/>
              <a:t>parasitologically</a:t>
            </a:r>
            <a:r>
              <a:rPr lang="en-US" dirty="0" smtClean="0"/>
              <a:t>. </a:t>
            </a:r>
          </a:p>
          <a:p>
            <a:pPr algn="just" rtl="0"/>
            <a:r>
              <a:rPr lang="en-US" dirty="0" smtClean="0"/>
              <a:t>The </a:t>
            </a:r>
            <a:r>
              <a:rPr lang="en-US" dirty="0" err="1" smtClean="0"/>
              <a:t>leishmanin</a:t>
            </a:r>
            <a:r>
              <a:rPr lang="en-US" dirty="0" smtClean="0"/>
              <a:t> skin test measures delayed-type hypersensitivity to killed </a:t>
            </a:r>
            <a:r>
              <a:rPr lang="en-US" i="1" dirty="0" err="1" smtClean="0"/>
              <a:t>Leishmania</a:t>
            </a:r>
            <a:r>
              <a:rPr lang="en-US" i="1" dirty="0" smtClean="0"/>
              <a:t> </a:t>
            </a:r>
            <a:r>
              <a:rPr lang="en-US" dirty="0" smtClean="0"/>
              <a:t>organisms. A positive test is defined as </a:t>
            </a:r>
            <a:r>
              <a:rPr lang="en-US" dirty="0" err="1" smtClean="0"/>
              <a:t>induration</a:t>
            </a:r>
            <a:r>
              <a:rPr lang="en-US" dirty="0" smtClean="0"/>
              <a:t> &gt; 5 mm 48 hours after </a:t>
            </a:r>
            <a:r>
              <a:rPr lang="en-US" dirty="0" err="1" smtClean="0"/>
              <a:t>intradermal</a:t>
            </a:r>
            <a:r>
              <a:rPr lang="en-US" dirty="0" smtClean="0"/>
              <a:t> injection. The test is positive, except in diffuse CL and during active VL. </a:t>
            </a:r>
          </a:p>
          <a:p>
            <a:pPr algn="just" rtl="0"/>
            <a:r>
              <a:rPr lang="en-US" dirty="0" smtClean="0"/>
              <a:t>PCR is used increasingly for diagnosis and speciation, which is useful in selecting therapy.</a:t>
            </a:r>
            <a:endParaRPr lang="ar-IQ"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 of CL and ML:</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Small lesions may self-heal or are treated by freezing with liquid nitrogen or curettage. </a:t>
            </a:r>
          </a:p>
          <a:p>
            <a:pPr algn="just" rtl="0"/>
            <a:r>
              <a:rPr lang="en-US" dirty="0" smtClean="0"/>
              <a:t>There is no ideal antimicrobial therapy. </a:t>
            </a:r>
          </a:p>
          <a:p>
            <a:pPr algn="just" rtl="0"/>
            <a:r>
              <a:rPr lang="en-US" dirty="0" smtClean="0"/>
              <a:t>Treatment should be </a:t>
            </a:r>
            <a:r>
              <a:rPr lang="en-US" dirty="0" err="1" smtClean="0"/>
              <a:t>individualised</a:t>
            </a:r>
            <a:r>
              <a:rPr lang="en-US" dirty="0" smtClean="0"/>
              <a:t> on the basis of the causative organism, severity of the lesions, availability of drugs, tolerance of the patient for toxicity, and local resistance patterns.</a:t>
            </a:r>
            <a:endParaRPr lang="ar-IQ"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CL, topical application of </a:t>
            </a:r>
            <a:r>
              <a:rPr lang="en-US" dirty="0" err="1" smtClean="0"/>
              <a:t>paromomycin</a:t>
            </a:r>
            <a:r>
              <a:rPr lang="en-US" dirty="0" smtClean="0"/>
              <a:t> 15% plus </a:t>
            </a:r>
            <a:r>
              <a:rPr lang="en-US" dirty="0" err="1" smtClean="0"/>
              <a:t>methylbenzethonium</a:t>
            </a:r>
            <a:r>
              <a:rPr lang="en-US" dirty="0" smtClean="0"/>
              <a:t> chloride 12% is beneficial.</a:t>
            </a:r>
          </a:p>
          <a:p>
            <a:pPr algn="just" rtl="0"/>
            <a:r>
              <a:rPr lang="en-US" dirty="0" err="1" smtClean="0"/>
              <a:t>Intralesional</a:t>
            </a:r>
            <a:r>
              <a:rPr lang="en-US" dirty="0" smtClean="0"/>
              <a:t> antimony (</a:t>
            </a:r>
            <a:r>
              <a:rPr lang="en-US" dirty="0" err="1" smtClean="0"/>
              <a:t>Sb</a:t>
            </a:r>
            <a:r>
              <a:rPr lang="en-US" dirty="0" smtClean="0"/>
              <a:t>: 0.2–0.8 </a:t>
            </a:r>
            <a:r>
              <a:rPr lang="en-US" dirty="0" err="1" smtClean="0"/>
              <a:t>mL</a:t>
            </a:r>
            <a:r>
              <a:rPr lang="en-US" dirty="0" smtClean="0"/>
              <a:t>/lesion) up to 2 g seems to be rapidly effective in suitable cases, well tolerated and economic, and is safe in patients with cardiac, liver or renal diseases.</a:t>
            </a:r>
            <a:endParaRPr lang="ar-IQ"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ML, and in CL when the lesions are multiple or in a disfiguring site, it is better to treat with </a:t>
            </a:r>
            <a:r>
              <a:rPr lang="en-US" dirty="0" err="1" smtClean="0"/>
              <a:t>parenteral</a:t>
            </a:r>
            <a:r>
              <a:rPr lang="en-US" dirty="0" smtClean="0"/>
              <a:t> </a:t>
            </a:r>
            <a:r>
              <a:rPr lang="en-US" dirty="0" err="1" smtClean="0"/>
              <a:t>Sb</a:t>
            </a:r>
            <a:r>
              <a:rPr lang="en-US" dirty="0" smtClean="0"/>
              <a:t> in a dose of 20 mg/kg/day (usually given for 20 days for CL and 28 days for ML), or with conventional or liposomal </a:t>
            </a:r>
            <a:r>
              <a:rPr lang="en-US" dirty="0" err="1" smtClean="0"/>
              <a:t>amphotericin</a:t>
            </a:r>
            <a:r>
              <a:rPr lang="en-US" dirty="0" smtClean="0"/>
              <a:t> B.</a:t>
            </a:r>
            <a:endParaRPr lang="ar-IQ"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err="1" smtClean="0"/>
              <a:t>Sb</a:t>
            </a:r>
            <a:r>
              <a:rPr lang="en-US" dirty="0" smtClean="0"/>
              <a:t> is also indicated to prevent the development of mucosal disease, if there is any chance that a lesion acquired in South America is due to an </a:t>
            </a:r>
            <a:r>
              <a:rPr lang="en-US" i="1" dirty="0" smtClean="0"/>
              <a:t>L. </a:t>
            </a:r>
            <a:r>
              <a:rPr lang="en-US" i="1" dirty="0" err="1" smtClean="0"/>
              <a:t>brasiliensis</a:t>
            </a:r>
            <a:r>
              <a:rPr lang="en-US" i="1" dirty="0" smtClean="0"/>
              <a:t> </a:t>
            </a:r>
            <a:r>
              <a:rPr lang="en-US" dirty="0" smtClean="0"/>
              <a:t>strain. </a:t>
            </a:r>
          </a:p>
          <a:p>
            <a:pPr algn="just" rtl="0"/>
            <a:r>
              <a:rPr lang="en-US" dirty="0" smtClean="0"/>
              <a:t>Refractory CL or ML should be treated with an </a:t>
            </a:r>
            <a:r>
              <a:rPr lang="en-US" dirty="0" err="1" smtClean="0"/>
              <a:t>amphotericin</a:t>
            </a:r>
            <a:r>
              <a:rPr lang="en-US" dirty="0" smtClean="0"/>
              <a:t> B preparation.</a:t>
            </a:r>
            <a:endParaRPr lang="ar-IQ"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Other regimens may be effective. Two to four doses (2–4 mg/kg) of alternate-day administration of </a:t>
            </a:r>
            <a:r>
              <a:rPr lang="en-US" dirty="0" err="1" smtClean="0"/>
              <a:t>pentamidine</a:t>
            </a:r>
            <a:r>
              <a:rPr lang="en-US" dirty="0" smtClean="0"/>
              <a:t> are effective in New World CL. In ML, 8 injections of </a:t>
            </a:r>
            <a:r>
              <a:rPr lang="en-US" dirty="0" err="1" smtClean="0"/>
              <a:t>pentamidine</a:t>
            </a:r>
            <a:r>
              <a:rPr lang="en-US" dirty="0" smtClean="0"/>
              <a:t> (4 mg/kg on alternate days) cure the majority of patients. </a:t>
            </a:r>
            <a:r>
              <a:rPr lang="en-US" dirty="0" err="1" smtClean="0"/>
              <a:t>Ketoconazole</a:t>
            </a:r>
            <a:r>
              <a:rPr lang="en-US" dirty="0" smtClean="0"/>
              <a:t> 600 mg daily for 4 weeks has shown some potential against </a:t>
            </a:r>
            <a:r>
              <a:rPr lang="en-US" i="1" dirty="0" smtClean="0"/>
              <a:t>L. </a:t>
            </a:r>
            <a:r>
              <a:rPr lang="en-US" i="1" dirty="0" err="1" smtClean="0"/>
              <a:t>mexicana</a:t>
            </a:r>
            <a:r>
              <a:rPr lang="en-US" i="1" dirty="0" smtClean="0"/>
              <a:t> </a:t>
            </a:r>
            <a:r>
              <a:rPr lang="en-US" dirty="0" smtClean="0"/>
              <a:t>infection.</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09598" y="2160590"/>
            <a:ext cx="7274769" cy="3880773"/>
          </a:xfrm>
        </p:spPr>
        <p:txBody>
          <a:bodyPr>
            <a:normAutofit/>
          </a:bodyPr>
          <a:lstStyle/>
          <a:p>
            <a:pPr algn="just" rtl="0"/>
            <a:r>
              <a:rPr lang="en-US" sz="2400" i="1" dirty="0" smtClean="0"/>
              <a:t>P. </a:t>
            </a:r>
            <a:r>
              <a:rPr lang="en-US" sz="2400" i="1" dirty="0" err="1" smtClean="0"/>
              <a:t>vivax</a:t>
            </a:r>
            <a:r>
              <a:rPr lang="en-US" sz="2400" i="1" dirty="0" smtClean="0"/>
              <a:t> </a:t>
            </a:r>
            <a:r>
              <a:rPr lang="en-US" sz="2400" dirty="0" smtClean="0"/>
              <a:t>and</a:t>
            </a:r>
            <a:r>
              <a:rPr lang="en-US" sz="2400" i="1" dirty="0" smtClean="0"/>
              <a:t> P. </a:t>
            </a:r>
            <a:r>
              <a:rPr lang="en-US" sz="2400" dirty="0" err="1" smtClean="0"/>
              <a:t>ovale</a:t>
            </a:r>
            <a:r>
              <a:rPr lang="en-US" sz="2400" dirty="0" smtClean="0"/>
              <a:t> may persist in liver cells as dormant forms, </a:t>
            </a:r>
            <a:r>
              <a:rPr lang="en-US" sz="2400" dirty="0" err="1" smtClean="0"/>
              <a:t>hypnozoites</a:t>
            </a:r>
            <a:r>
              <a:rPr lang="en-US" sz="2400" dirty="0" smtClean="0"/>
              <a:t>, capable of developing into </a:t>
            </a:r>
            <a:r>
              <a:rPr lang="en-US" sz="2400" dirty="0" err="1" smtClean="0"/>
              <a:t>merozoites</a:t>
            </a:r>
            <a:r>
              <a:rPr lang="en-US" sz="2400" dirty="0" smtClean="0"/>
              <a:t> months or years later. </a:t>
            </a:r>
          </a:p>
          <a:p>
            <a:pPr algn="just" rtl="0"/>
            <a:r>
              <a:rPr lang="en-US" sz="2400" dirty="0" smtClean="0"/>
              <a:t>Thus the first attack of clinical malaria may occur long after the patient has left the endemic area, and the disease may relapse after treatment if drugs that kill only the </a:t>
            </a:r>
            <a:r>
              <a:rPr lang="en-US" sz="2400" dirty="0" err="1" smtClean="0"/>
              <a:t>erythrocytic</a:t>
            </a:r>
            <a:r>
              <a:rPr lang="en-US" sz="2400" dirty="0" smtClean="0"/>
              <a:t> stage of the parasite are given.</a:t>
            </a:r>
            <a:endParaRPr lang="ar-IQ" sz="24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Saudi Arabia, </a:t>
            </a:r>
            <a:r>
              <a:rPr lang="en-US" dirty="0" err="1" smtClean="0"/>
              <a:t>fluconazole</a:t>
            </a:r>
            <a:r>
              <a:rPr lang="en-US" dirty="0" smtClean="0"/>
              <a:t> 200 mg daily for 6 weeks reduced healing times and cured 79% of patients with CL due to </a:t>
            </a:r>
            <a:r>
              <a:rPr lang="en-US" i="1" dirty="0" smtClean="0"/>
              <a:t>L. major</a:t>
            </a:r>
            <a:r>
              <a:rPr lang="en-US" dirty="0" smtClean="0"/>
              <a:t>. In India </a:t>
            </a:r>
            <a:r>
              <a:rPr lang="en-US" dirty="0" err="1" smtClean="0"/>
              <a:t>itraconazole</a:t>
            </a:r>
            <a:r>
              <a:rPr lang="en-US" dirty="0" smtClean="0"/>
              <a:t> 200 mg daily for 6 weeks produced good results in CL.</a:t>
            </a:r>
            <a:endParaRPr lang="ar-IQ"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 of CL and ML:</a:t>
            </a:r>
            <a:endParaRPr lang="ar-IQ" dirty="0"/>
          </a:p>
        </p:txBody>
      </p:sp>
      <p:sp>
        <p:nvSpPr>
          <p:cNvPr id="3" name="عنصر نائب للمحتوى 2"/>
          <p:cNvSpPr>
            <a:spLocks noGrp="1"/>
          </p:cNvSpPr>
          <p:nvPr>
            <p:ph idx="1"/>
          </p:nvPr>
        </p:nvSpPr>
        <p:spPr/>
        <p:txBody>
          <a:bodyPr/>
          <a:lstStyle/>
          <a:p>
            <a:pPr algn="just" rtl="0"/>
            <a:r>
              <a:rPr lang="en-US" dirty="0" smtClean="0"/>
              <a:t>Personal protection against </a:t>
            </a:r>
            <a:r>
              <a:rPr lang="en-US" dirty="0" err="1" smtClean="0"/>
              <a:t>sandfly</a:t>
            </a:r>
            <a:r>
              <a:rPr lang="en-US" dirty="0" smtClean="0"/>
              <a:t> bites is important.</a:t>
            </a:r>
          </a:p>
          <a:p>
            <a:pPr algn="just" rtl="0"/>
            <a:r>
              <a:rPr lang="en-US" dirty="0" smtClean="0"/>
              <a:t>No effective vaccine is yet available.</a:t>
            </a:r>
            <a:endParaRPr lang="ar-IQ"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1">
            <a:schemeClr val="lt2"/>
          </a:fillRef>
          <a:effectRef idx="0">
            <a:scrgbClr r="0" g="0" b="0"/>
          </a:effectRef>
          <a:fontRef idx="major"/>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Gastrointestinal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protozoal</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infections:</a:t>
            </a: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p:txBody>
          <a:bodyPr>
            <a:normAutofit fontScale="92500"/>
          </a:bodyPr>
          <a:lstStyle/>
          <a:p>
            <a:pPr algn="just" rtl="0">
              <a:buNone/>
            </a:pP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Amoebiasis</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just" rtl="0"/>
            <a:r>
              <a:rPr lang="en-US" sz="2800" dirty="0" err="1" smtClean="0"/>
              <a:t>Amoebiasis</a:t>
            </a:r>
            <a:r>
              <a:rPr lang="en-US" sz="2800" dirty="0" smtClean="0"/>
              <a:t> is caused by </a:t>
            </a:r>
            <a:r>
              <a:rPr lang="en-US" sz="2800" i="1" dirty="0" err="1" smtClean="0"/>
              <a:t>Entamoeba</a:t>
            </a:r>
            <a:r>
              <a:rPr lang="en-US" sz="2800" i="1" dirty="0" smtClean="0"/>
              <a:t> </a:t>
            </a:r>
            <a:r>
              <a:rPr lang="en-US" sz="2800" i="1" dirty="0" err="1" smtClean="0"/>
              <a:t>histolytica</a:t>
            </a:r>
            <a:r>
              <a:rPr lang="en-US" sz="2800" i="1" dirty="0" smtClean="0"/>
              <a:t>, </a:t>
            </a:r>
            <a:r>
              <a:rPr lang="en-US" sz="2800" dirty="0" smtClean="0"/>
              <a:t>which is spread between humans by its cysts. </a:t>
            </a:r>
          </a:p>
          <a:p>
            <a:pPr algn="just" rtl="0"/>
            <a:r>
              <a:rPr lang="en-US" sz="2800" dirty="0" smtClean="0"/>
              <a:t>It is one of the leading parasitic causes of morbidity and mortality in the tropics and is occasionally acquired in other countries, such as the UK.</a:t>
            </a:r>
            <a:endParaRPr lang="ar-IQ"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Two non-pathogenic </a:t>
            </a:r>
            <a:r>
              <a:rPr lang="en-US" i="1" dirty="0" err="1" smtClean="0"/>
              <a:t>Entamoeba</a:t>
            </a:r>
            <a:r>
              <a:rPr lang="en-US" i="1" dirty="0" smtClean="0"/>
              <a:t> </a:t>
            </a:r>
            <a:r>
              <a:rPr lang="en-US" dirty="0" smtClean="0"/>
              <a:t>species </a:t>
            </a:r>
            <a:r>
              <a:rPr lang="en-US" i="1" dirty="0" smtClean="0"/>
              <a:t>(E. </a:t>
            </a:r>
            <a:r>
              <a:rPr lang="en-US" i="1" dirty="0" err="1" smtClean="0"/>
              <a:t>dispar</a:t>
            </a:r>
            <a:r>
              <a:rPr lang="en-US" i="1" dirty="0" smtClean="0"/>
              <a:t> </a:t>
            </a:r>
            <a:r>
              <a:rPr lang="en-US" dirty="0" smtClean="0"/>
              <a:t>and</a:t>
            </a:r>
            <a:r>
              <a:rPr lang="en-US" i="1" dirty="0" smtClean="0"/>
              <a:t> E. </a:t>
            </a:r>
            <a:r>
              <a:rPr lang="en-US" i="1" dirty="0" err="1" smtClean="0"/>
              <a:t>moshkovskii</a:t>
            </a:r>
            <a:r>
              <a:rPr lang="en-US" i="1" dirty="0" smtClean="0"/>
              <a:t>)</a:t>
            </a:r>
            <a:r>
              <a:rPr lang="en-US" dirty="0" smtClean="0"/>
              <a:t> are morphologically identical to </a:t>
            </a:r>
            <a:r>
              <a:rPr lang="en-US" i="1" dirty="0" smtClean="0"/>
              <a:t>E. </a:t>
            </a:r>
            <a:r>
              <a:rPr lang="en-US" i="1" dirty="0" err="1" smtClean="0"/>
              <a:t>histolytica</a:t>
            </a:r>
            <a:r>
              <a:rPr lang="en-US" i="1" dirty="0" smtClean="0"/>
              <a:t>, </a:t>
            </a:r>
            <a:r>
              <a:rPr lang="en-US" dirty="0" smtClean="0"/>
              <a:t>and are distinguishable only by molecular techniques, </a:t>
            </a:r>
            <a:r>
              <a:rPr lang="en-US" dirty="0" err="1" smtClean="0"/>
              <a:t>isoenzyme</a:t>
            </a:r>
            <a:r>
              <a:rPr lang="en-US" dirty="0" smtClean="0"/>
              <a:t> studies or monoclonal antibody typing. </a:t>
            </a:r>
          </a:p>
          <a:p>
            <a:pPr algn="just" rtl="0"/>
            <a:r>
              <a:rPr lang="en-US" dirty="0" smtClean="0"/>
              <a:t>However, only </a:t>
            </a:r>
            <a:r>
              <a:rPr lang="en-US" i="1" dirty="0" smtClean="0"/>
              <a:t>E. </a:t>
            </a:r>
            <a:r>
              <a:rPr lang="en-US" i="1" dirty="0" err="1" smtClean="0"/>
              <a:t>histolytica</a:t>
            </a:r>
            <a:r>
              <a:rPr lang="en-US" i="1" dirty="0" smtClean="0"/>
              <a:t>  </a:t>
            </a:r>
            <a:r>
              <a:rPr lang="en-US" dirty="0" smtClean="0"/>
              <a:t>causes amoebic dysentery or liver abscess.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idx="1"/>
          </p:nvPr>
        </p:nvPicPr>
        <p:blipFill>
          <a:blip r:embed="rId2"/>
          <a:stretch>
            <a:fillRect/>
          </a:stretch>
        </p:blipFill>
        <p:spPr>
          <a:xfrm>
            <a:off x="618942" y="2160588"/>
            <a:ext cx="6329728" cy="3881437"/>
          </a:xfr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Pathology:</a:t>
            </a:r>
            <a:endParaRPr lang="ar-IQ" dirty="0"/>
          </a:p>
        </p:txBody>
      </p:sp>
      <p:sp>
        <p:nvSpPr>
          <p:cNvPr id="3" name="عنصر نائب للمحتوى 2"/>
          <p:cNvSpPr>
            <a:spLocks noGrp="1"/>
          </p:cNvSpPr>
          <p:nvPr>
            <p:ph idx="1"/>
          </p:nvPr>
        </p:nvSpPr>
        <p:spPr/>
        <p:txBody>
          <a:bodyPr/>
          <a:lstStyle/>
          <a:p>
            <a:pPr algn="just" rtl="0"/>
            <a:r>
              <a:rPr lang="en-US" dirty="0" smtClean="0"/>
              <a:t>Cysts of </a:t>
            </a:r>
            <a:r>
              <a:rPr lang="en-US" i="1" dirty="0" smtClean="0"/>
              <a:t>E. </a:t>
            </a:r>
            <a:r>
              <a:rPr lang="en-US" i="1" dirty="0" err="1" smtClean="0"/>
              <a:t>histolytica</a:t>
            </a:r>
            <a:r>
              <a:rPr lang="en-US" i="1" dirty="0" smtClean="0"/>
              <a:t> </a:t>
            </a:r>
            <a:r>
              <a:rPr lang="en-US" dirty="0" smtClean="0"/>
              <a:t>are ingested in water or uncooked foods contaminated by human </a:t>
            </a:r>
            <a:r>
              <a:rPr lang="en-US" dirty="0" err="1" smtClean="0"/>
              <a:t>faeces</a:t>
            </a:r>
            <a:r>
              <a:rPr lang="en-US" dirty="0" smtClean="0"/>
              <a:t>. </a:t>
            </a:r>
          </a:p>
          <a:p>
            <a:pPr algn="just" rtl="0"/>
            <a:r>
              <a:rPr lang="en-US" dirty="0" smtClean="0"/>
              <a:t>Infection may also be acquired through anal/oral sexual practices. </a:t>
            </a:r>
          </a:p>
          <a:p>
            <a:pPr algn="just" rtl="0"/>
            <a:r>
              <a:rPr lang="en-US" dirty="0" smtClean="0"/>
              <a:t>In the colon, vegetative </a:t>
            </a:r>
            <a:r>
              <a:rPr lang="en-US" dirty="0" err="1" smtClean="0"/>
              <a:t>trophozoite</a:t>
            </a:r>
            <a:r>
              <a:rPr lang="en-US" dirty="0" smtClean="0"/>
              <a:t> forms emerge from the cysts.</a:t>
            </a:r>
            <a:endParaRPr lang="ar-IQ"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parasite may invade the mucous membrane of the large bowel, producing lesions that are maximal in the </a:t>
            </a:r>
            <a:r>
              <a:rPr lang="en-US" dirty="0" err="1" smtClean="0"/>
              <a:t>caecum</a:t>
            </a:r>
            <a:r>
              <a:rPr lang="en-US" dirty="0" smtClean="0"/>
              <a:t> but found as far down as the anal canal.</a:t>
            </a:r>
          </a:p>
          <a:p>
            <a:pPr algn="just" rtl="0"/>
            <a:r>
              <a:rPr lang="en-US" dirty="0" smtClean="0"/>
              <a:t>These are flask-shaped ulcers, varying greatly in size and surrounded by healthy mucosa.</a:t>
            </a:r>
            <a:endParaRPr lang="ar-IQ"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 </a:t>
            </a:r>
            <a:r>
              <a:rPr lang="en-US" dirty="0" err="1" smtClean="0"/>
              <a:t>localised</a:t>
            </a:r>
            <a:r>
              <a:rPr lang="en-US" dirty="0" smtClean="0"/>
              <a:t> </a:t>
            </a:r>
            <a:r>
              <a:rPr lang="en-US" dirty="0" err="1" smtClean="0"/>
              <a:t>granuloma</a:t>
            </a:r>
            <a:r>
              <a:rPr lang="en-US" dirty="0" smtClean="0"/>
              <a:t> (</a:t>
            </a:r>
            <a:r>
              <a:rPr lang="en-US" dirty="0" err="1" smtClean="0"/>
              <a:t>amoeboma</a:t>
            </a:r>
            <a:r>
              <a:rPr lang="en-US" dirty="0" smtClean="0"/>
              <a:t>), presenting as a palpable mass in the rectum or a filling defect in the colon on radiography, is a rare complication which should be differentiated from colonic carcinoma. </a:t>
            </a:r>
          </a:p>
          <a:p>
            <a:pPr algn="just" rtl="0"/>
            <a:r>
              <a:rPr lang="en-US" dirty="0" smtClean="0"/>
              <a:t>Amoebic ulcers may cause severe </a:t>
            </a:r>
            <a:r>
              <a:rPr lang="en-US" dirty="0" err="1" smtClean="0"/>
              <a:t>haemorrhage</a:t>
            </a:r>
            <a:r>
              <a:rPr lang="en-US" dirty="0" smtClean="0"/>
              <a:t> but rarely perforate the bowel wall.</a:t>
            </a:r>
          </a:p>
          <a:p>
            <a:pPr algn="just" rtl="0"/>
            <a:endParaRPr lang="ar-IQ"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Amoebic </a:t>
            </a:r>
            <a:r>
              <a:rPr lang="en-US" dirty="0" err="1" smtClean="0"/>
              <a:t>trophozoites</a:t>
            </a:r>
            <a:r>
              <a:rPr lang="en-US" dirty="0" smtClean="0"/>
              <a:t> can emerge from the vegetative cyst from the bowel and be carried to the liver in a portal </a:t>
            </a:r>
            <a:r>
              <a:rPr lang="en-US" dirty="0" err="1" smtClean="0"/>
              <a:t>venule</a:t>
            </a:r>
            <a:r>
              <a:rPr lang="en-US" dirty="0" smtClean="0"/>
              <a:t>. </a:t>
            </a:r>
          </a:p>
          <a:p>
            <a:pPr algn="just" rtl="0"/>
            <a:r>
              <a:rPr lang="en-US" dirty="0" smtClean="0"/>
              <a:t>They can multiply rapidly and destroy the liver parenchyma, causing an abscess.</a:t>
            </a:r>
          </a:p>
          <a:p>
            <a:pPr algn="just" rtl="0"/>
            <a:r>
              <a:rPr lang="en-US" dirty="0" smtClean="0"/>
              <a:t>The liquid contents at first have a characteristic pinkish </a:t>
            </a:r>
            <a:r>
              <a:rPr lang="en-US" dirty="0" err="1" smtClean="0"/>
              <a:t>colour</a:t>
            </a:r>
            <a:r>
              <a:rPr lang="en-US" dirty="0" smtClean="0"/>
              <a:t> which may later change to chocolate brown (like anchovy sauce).</a:t>
            </a:r>
            <a:endParaRPr lang="ar-IQ"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Cutaneous</a:t>
            </a:r>
            <a:r>
              <a:rPr lang="en-US" dirty="0" smtClean="0"/>
              <a:t> </a:t>
            </a:r>
            <a:r>
              <a:rPr lang="en-US" dirty="0" err="1" smtClean="0"/>
              <a:t>amoebiasis</a:t>
            </a:r>
            <a:r>
              <a:rPr lang="en-US" dirty="0" smtClean="0"/>
              <a:t>, though rare, causes progressive genital, </a:t>
            </a:r>
            <a:r>
              <a:rPr lang="en-US" dirty="0" err="1" smtClean="0"/>
              <a:t>perianal</a:t>
            </a:r>
            <a:r>
              <a:rPr lang="en-US" dirty="0" smtClean="0"/>
              <a:t> or </a:t>
            </a:r>
            <a:r>
              <a:rPr lang="en-US" dirty="0" err="1" smtClean="0"/>
              <a:t>peri</a:t>
            </a:r>
            <a:r>
              <a:rPr lang="en-US" dirty="0" smtClean="0"/>
              <a:t>-abdominal surgical wound ulceration.</a:t>
            </a: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half" idx="1"/>
          </p:nvPr>
        </p:nvSpPr>
        <p:spPr>
          <a:xfrm>
            <a:off x="285720" y="1589567"/>
            <a:ext cx="3929090" cy="4196887"/>
          </a:xfrm>
        </p:spPr>
        <p:txBody>
          <a:bodyPr>
            <a:normAutofit/>
          </a:bodyPr>
          <a:lstStyle/>
          <a:p>
            <a:pPr algn="just" rtl="0"/>
            <a:r>
              <a:rPr lang="en-US" i="1" dirty="0" smtClean="0"/>
              <a:t>P. </a:t>
            </a:r>
            <a:r>
              <a:rPr lang="en-US" i="1" dirty="0" err="1" smtClean="0"/>
              <a:t>falciparum</a:t>
            </a:r>
            <a:r>
              <a:rPr lang="en-US" i="1" dirty="0" smtClean="0"/>
              <a:t> </a:t>
            </a:r>
            <a:r>
              <a:rPr lang="en-US" dirty="0" smtClean="0"/>
              <a:t>and</a:t>
            </a:r>
            <a:r>
              <a:rPr lang="en-US" i="1" dirty="0" smtClean="0"/>
              <a:t> P. </a:t>
            </a:r>
            <a:r>
              <a:rPr lang="en-US" i="1" dirty="0" err="1" smtClean="0"/>
              <a:t>malariae</a:t>
            </a:r>
            <a:r>
              <a:rPr lang="en-US" i="1" dirty="0" smtClean="0"/>
              <a:t> </a:t>
            </a:r>
            <a:r>
              <a:rPr lang="en-US" dirty="0" smtClean="0"/>
              <a:t>have no persistent </a:t>
            </a:r>
            <a:r>
              <a:rPr lang="en-US" dirty="0" err="1" smtClean="0"/>
              <a:t>exoerythrocytic</a:t>
            </a:r>
            <a:r>
              <a:rPr lang="en-US" dirty="0" smtClean="0"/>
              <a:t> phase but recrudescence of fever may result from multiplication of parasites in red cells which have not been eliminated by treatment and immune processes.</a:t>
            </a:r>
            <a:endParaRPr lang="ar-IQ" dirty="0"/>
          </a:p>
        </p:txBody>
      </p:sp>
      <p:pic>
        <p:nvPicPr>
          <p:cNvPr id="6" name="عنصر نائب للمحتوى 5" descr="Capture.PNG"/>
          <p:cNvPicPr>
            <a:picLocks noGrp="1" noChangeAspect="1"/>
          </p:cNvPicPr>
          <p:nvPr>
            <p:ph sz="half" idx="2"/>
          </p:nvPr>
        </p:nvPicPr>
        <p:blipFill>
          <a:blip r:embed="rId2"/>
          <a:stretch>
            <a:fillRect/>
          </a:stretch>
        </p:blipFill>
        <p:spPr>
          <a:xfrm>
            <a:off x="4714876" y="1571612"/>
            <a:ext cx="4214842" cy="4572032"/>
          </a:xfr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p:txBody>
          <a:bodyPr/>
          <a:lstStyle/>
          <a:p>
            <a:pPr algn="just" rtl="0">
              <a:buClr>
                <a:srgbClr val="FF0000"/>
              </a:buClr>
              <a:buFont typeface="Wingdings" pitchFamily="2" charset="2"/>
              <a:buChar char="Ø"/>
            </a:pPr>
            <a:r>
              <a:rPr lang="en-US" b="1" dirty="0" smtClean="0">
                <a:solidFill>
                  <a:srgbClr val="FF0000"/>
                </a:solidFill>
              </a:rPr>
              <a:t>Intestinal </a:t>
            </a:r>
            <a:r>
              <a:rPr lang="en-US" b="1" dirty="0" err="1" smtClean="0">
                <a:solidFill>
                  <a:srgbClr val="FF0000"/>
                </a:solidFill>
              </a:rPr>
              <a:t>amoebiasis</a:t>
            </a:r>
            <a:r>
              <a:rPr lang="en-US" b="1" dirty="0" smtClean="0">
                <a:solidFill>
                  <a:srgbClr val="FF0000"/>
                </a:solidFill>
              </a:rPr>
              <a:t>—amoebic dysentery:</a:t>
            </a:r>
          </a:p>
          <a:p>
            <a:pPr algn="just" rtl="0"/>
            <a:r>
              <a:rPr lang="en-US" dirty="0" smtClean="0"/>
              <a:t>Most amoebic infections are asymptomatic. </a:t>
            </a:r>
          </a:p>
          <a:p>
            <a:pPr algn="just" rtl="0"/>
            <a:r>
              <a:rPr lang="en-US" dirty="0" smtClean="0"/>
              <a:t>The incubation period of </a:t>
            </a:r>
            <a:r>
              <a:rPr lang="en-US" dirty="0" err="1" smtClean="0"/>
              <a:t>amoebiasis</a:t>
            </a:r>
            <a:r>
              <a:rPr lang="en-US" dirty="0" smtClean="0"/>
              <a:t> ranges from 2 weeks to many years, followed by a chronic course with abdominal pains and two or more unformed stools a day.</a:t>
            </a:r>
            <a:endParaRPr lang="ar-IQ"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Offensive </a:t>
            </a:r>
            <a:r>
              <a:rPr lang="en-US" dirty="0" err="1" smtClean="0"/>
              <a:t>diarrhoea</a:t>
            </a:r>
            <a:r>
              <a:rPr lang="en-US" dirty="0" smtClean="0"/>
              <a:t> alternating with constipation, and blood or mucus in the stool, are common. </a:t>
            </a:r>
          </a:p>
          <a:p>
            <a:pPr algn="just" rtl="0"/>
            <a:r>
              <a:rPr lang="en-US" dirty="0" smtClean="0"/>
              <a:t>There may be abdominal pain, especially right lower quadrant (which may simulate acute appendicitis).</a:t>
            </a:r>
            <a:endParaRPr lang="ar-IQ"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dysenteric presentation with passage of blood, simulating bacillary dysentery or ulcerative colitis, occurs particularly in older people, in the </a:t>
            </a:r>
            <a:r>
              <a:rPr lang="en-US" dirty="0" err="1" smtClean="0"/>
              <a:t>puerperium</a:t>
            </a:r>
            <a:r>
              <a:rPr lang="en-US" dirty="0" smtClean="0"/>
              <a:t> and with superadded </a:t>
            </a:r>
            <a:r>
              <a:rPr lang="en-US" dirty="0" err="1" smtClean="0"/>
              <a:t>pyogenic</a:t>
            </a:r>
            <a:r>
              <a:rPr lang="en-US" dirty="0" smtClean="0"/>
              <a:t> infection of the ulcers.</a:t>
            </a:r>
            <a:endParaRPr lang="ar-IQ"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buFont typeface="Wingdings" pitchFamily="2" charset="2"/>
              <a:buChar char="Ø"/>
            </a:pPr>
            <a:r>
              <a:rPr lang="en-US" sz="4000" b="1" dirty="0" smtClean="0">
                <a:solidFill>
                  <a:srgbClr val="FF0000"/>
                </a:solidFill>
              </a:rPr>
              <a:t>Amoebic liver abscess:</a:t>
            </a:r>
            <a:endParaRPr lang="ar-IQ" sz="4000" b="1" dirty="0">
              <a:solidFill>
                <a:srgbClr val="FF0000"/>
              </a:solidFill>
            </a:endParaRPr>
          </a:p>
        </p:txBody>
      </p:sp>
      <p:sp>
        <p:nvSpPr>
          <p:cNvPr id="3" name="عنصر نائب للمحتوى 2"/>
          <p:cNvSpPr>
            <a:spLocks noGrp="1"/>
          </p:cNvSpPr>
          <p:nvPr>
            <p:ph idx="1"/>
          </p:nvPr>
        </p:nvSpPr>
        <p:spPr/>
        <p:txBody>
          <a:bodyPr>
            <a:normAutofit/>
          </a:bodyPr>
          <a:lstStyle/>
          <a:p>
            <a:pPr algn="just" rtl="0"/>
            <a:r>
              <a:rPr lang="en-US" dirty="0" smtClean="0"/>
              <a:t>The abscess is usually found in the right hepatic lobe.</a:t>
            </a:r>
          </a:p>
          <a:p>
            <a:pPr algn="just" rtl="0"/>
            <a:r>
              <a:rPr lang="en-US" dirty="0" smtClean="0"/>
              <a:t>There may not be associated </a:t>
            </a:r>
            <a:r>
              <a:rPr lang="en-US" dirty="0" err="1" smtClean="0"/>
              <a:t>diarrhoea</a:t>
            </a:r>
            <a:r>
              <a:rPr lang="en-US" dirty="0" smtClean="0"/>
              <a:t>. </a:t>
            </a:r>
          </a:p>
          <a:p>
            <a:pPr algn="just" rtl="0"/>
            <a:r>
              <a:rPr lang="en-US" dirty="0" smtClean="0"/>
              <a:t>Early symptoms may be local discomfort only and malaise; later, a swinging temperature and sweating may develop, usually without marked systemic symptoms or associated cardiovascular signs.</a:t>
            </a:r>
            <a:endParaRPr lang="ar-IQ"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An enlarged, tender liver, cough and pain in the right shoulder are characteristic, but symptoms may remain vague and signs minimal. </a:t>
            </a:r>
          </a:p>
          <a:p>
            <a:pPr algn="just" rtl="0"/>
            <a:r>
              <a:rPr lang="en-US" dirty="0" smtClean="0"/>
              <a:t>A large abscess may penetrate the diaphragm and rupture into the lung, from where its contents may be coughed up.</a:t>
            </a:r>
            <a:endParaRPr lang="ar-IQ"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3200" dirty="0" smtClean="0"/>
              <a:t>Rupture into the pleural cavity, the peritoneal cavity or pericardial sac is less common but more serious.</a:t>
            </a:r>
            <a:endParaRPr lang="ar-IQ" sz="3200"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The stool and any </a:t>
            </a:r>
            <a:r>
              <a:rPr lang="en-US" dirty="0" err="1" smtClean="0"/>
              <a:t>exudate</a:t>
            </a:r>
            <a:r>
              <a:rPr lang="en-US" dirty="0" smtClean="0"/>
              <a:t> should be examined at once under the microscope for motile </a:t>
            </a:r>
            <a:r>
              <a:rPr lang="en-US" dirty="0" err="1" smtClean="0"/>
              <a:t>trophozoites</a:t>
            </a:r>
            <a:r>
              <a:rPr lang="en-US" dirty="0" smtClean="0"/>
              <a:t> containing red blood cells. </a:t>
            </a:r>
          </a:p>
          <a:p>
            <a:pPr algn="just" rtl="0"/>
            <a:r>
              <a:rPr lang="en-US" dirty="0" smtClean="0"/>
              <a:t>Movements cease rapidly as the stool preparation cools. </a:t>
            </a:r>
          </a:p>
          <a:p>
            <a:pPr algn="just" rtl="0"/>
            <a:r>
              <a:rPr lang="en-US" dirty="0" smtClean="0"/>
              <a:t>Several stools may need to be examined in chronic </a:t>
            </a:r>
            <a:r>
              <a:rPr lang="en-US" dirty="0" err="1" smtClean="0"/>
              <a:t>amoebiasis</a:t>
            </a:r>
            <a:r>
              <a:rPr lang="en-US" dirty="0" smtClean="0"/>
              <a:t> before cysts are found.</a:t>
            </a:r>
            <a:endParaRPr lang="ar-IQ"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Sigmoidoscopy</a:t>
            </a:r>
            <a:r>
              <a:rPr lang="en-US" dirty="0" smtClean="0"/>
              <a:t> may reveal typical flask-shaped ulcers, which should be scraped and examined immediately for </a:t>
            </a:r>
            <a:r>
              <a:rPr lang="en-US" i="1" dirty="0" smtClean="0"/>
              <a:t>E. </a:t>
            </a:r>
            <a:r>
              <a:rPr lang="en-US" i="1" dirty="0" err="1" smtClean="0"/>
              <a:t>histolytica</a:t>
            </a:r>
            <a:r>
              <a:rPr lang="en-US" i="1" dirty="0" smtClean="0"/>
              <a:t>. </a:t>
            </a:r>
          </a:p>
          <a:p>
            <a:pPr algn="just" rtl="0"/>
            <a:r>
              <a:rPr lang="en-US" dirty="0" smtClean="0"/>
              <a:t>In endemic areas one-third of the population are symptomless passers of amoebic cysts.</a:t>
            </a:r>
            <a:endParaRPr lang="ar-IQ"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dirty="0" smtClean="0"/>
              <a:t>An amoebic abscess of the liver is suspected on clinical grounds; there is often a </a:t>
            </a:r>
            <a:r>
              <a:rPr lang="en-US" dirty="0" err="1" smtClean="0"/>
              <a:t>neutrophil</a:t>
            </a:r>
            <a:r>
              <a:rPr lang="en-US" dirty="0" smtClean="0"/>
              <a:t> </a:t>
            </a:r>
            <a:r>
              <a:rPr lang="en-US" dirty="0" err="1" smtClean="0"/>
              <a:t>leucocytosis</a:t>
            </a:r>
            <a:r>
              <a:rPr lang="en-US" dirty="0" smtClean="0"/>
              <a:t> and a raised right </a:t>
            </a:r>
            <a:r>
              <a:rPr lang="en-US" dirty="0" err="1" smtClean="0"/>
              <a:t>hemidiaphragm</a:t>
            </a:r>
            <a:r>
              <a:rPr lang="en-US" dirty="0" smtClean="0"/>
              <a:t> on chest X-ray. Confirmation is by ultrasonic scanning. </a:t>
            </a:r>
          </a:p>
          <a:p>
            <a:pPr algn="just" rtl="0"/>
            <a:r>
              <a:rPr lang="en-US" dirty="0" smtClean="0"/>
              <a:t>Aspirated pus from an amoebic abscess has the characteristic anchovy sauce or chocolate brown appearance but only rarely contains free amoebae.</a:t>
            </a:r>
            <a:endParaRPr lang="ar-IQ"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Serum antibodies are detectable by </a:t>
            </a:r>
            <a:r>
              <a:rPr lang="en-US" dirty="0" err="1" smtClean="0"/>
              <a:t>immunofluorescence</a:t>
            </a:r>
            <a:r>
              <a:rPr lang="en-US" dirty="0" smtClean="0"/>
              <a:t> in over 95% of patients with hepatic </a:t>
            </a:r>
            <a:r>
              <a:rPr lang="en-US" dirty="0" err="1" smtClean="0"/>
              <a:t>amoebiasis</a:t>
            </a:r>
            <a:r>
              <a:rPr lang="en-US" dirty="0" smtClean="0"/>
              <a:t> and intestinal </a:t>
            </a:r>
            <a:r>
              <a:rPr lang="en-US" dirty="0" err="1" smtClean="0"/>
              <a:t>amoeboma</a:t>
            </a:r>
            <a:r>
              <a:rPr lang="en-US" dirty="0" smtClean="0"/>
              <a:t>, but in only about 60% of dysenteric </a:t>
            </a:r>
            <a:r>
              <a:rPr lang="en-US" dirty="0" err="1" smtClean="0"/>
              <a:t>amoebiasis</a:t>
            </a:r>
            <a:r>
              <a:rPr lang="en-US" dirty="0" smtClean="0"/>
              <a:t>. </a:t>
            </a:r>
          </a:p>
          <a:p>
            <a:pPr algn="just" rtl="0"/>
            <a:r>
              <a:rPr lang="en-US" dirty="0" smtClean="0"/>
              <a:t>DNA detection by PCR has been shown to be useful in diagnosis of </a:t>
            </a:r>
            <a:r>
              <a:rPr lang="en-US" i="1" dirty="0" smtClean="0"/>
              <a:t>E. </a:t>
            </a:r>
            <a:r>
              <a:rPr lang="en-US" i="1" dirty="0" err="1" smtClean="0"/>
              <a:t>histolytica</a:t>
            </a:r>
            <a:r>
              <a:rPr lang="en-US" i="1" dirty="0" smtClean="0"/>
              <a:t>  </a:t>
            </a:r>
            <a:r>
              <a:rPr lang="en-US" dirty="0" smtClean="0"/>
              <a:t>infections but is not generally available.</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chemeClr val="accent2"/>
                </a:solidFill>
              </a:rPr>
              <a:t>Pathology:</a:t>
            </a:r>
            <a:endParaRPr lang="ar-IQ" b="1" dirty="0">
              <a:solidFill>
                <a:schemeClr val="accent2"/>
              </a:solidFill>
            </a:endParaRPr>
          </a:p>
        </p:txBody>
      </p:sp>
      <p:sp>
        <p:nvSpPr>
          <p:cNvPr id="3" name="عنصر نائب للمحتوى 2"/>
          <p:cNvSpPr>
            <a:spLocks noGrp="1"/>
          </p:cNvSpPr>
          <p:nvPr>
            <p:ph idx="1"/>
          </p:nvPr>
        </p:nvSpPr>
        <p:spPr/>
        <p:txBody>
          <a:bodyPr>
            <a:normAutofit/>
          </a:bodyPr>
          <a:lstStyle/>
          <a:p>
            <a:pPr algn="just" rtl="0"/>
            <a:r>
              <a:rPr lang="en-US" dirty="0" smtClean="0"/>
              <a:t>Red cells infected with malaria are prone to </a:t>
            </a:r>
            <a:r>
              <a:rPr lang="en-US" dirty="0" err="1" smtClean="0"/>
              <a:t>haemolysis</a:t>
            </a:r>
            <a:r>
              <a:rPr lang="en-US" dirty="0" smtClean="0"/>
              <a:t>.</a:t>
            </a:r>
          </a:p>
          <a:p>
            <a:pPr algn="just" rtl="0"/>
            <a:r>
              <a:rPr lang="en-US" dirty="0" smtClean="0"/>
              <a:t>This is most severe with </a:t>
            </a:r>
            <a:r>
              <a:rPr lang="en-US" i="1" dirty="0" smtClean="0"/>
              <a:t>P. </a:t>
            </a:r>
            <a:r>
              <a:rPr lang="en-US" i="1" dirty="0" err="1" smtClean="0"/>
              <a:t>falciparum</a:t>
            </a:r>
            <a:r>
              <a:rPr lang="en-US" i="1" dirty="0" smtClean="0"/>
              <a:t>, </a:t>
            </a:r>
            <a:r>
              <a:rPr lang="en-US" dirty="0" smtClean="0"/>
              <a:t>which</a:t>
            </a:r>
            <a:r>
              <a:rPr lang="en-US" i="1" dirty="0" smtClean="0"/>
              <a:t> </a:t>
            </a:r>
            <a:r>
              <a:rPr lang="en-US" dirty="0" smtClean="0"/>
              <a:t>invades red cells of all ages but especially young cells; </a:t>
            </a:r>
            <a:r>
              <a:rPr lang="en-US" i="1" dirty="0" smtClean="0"/>
              <a:t>P. </a:t>
            </a:r>
            <a:r>
              <a:rPr lang="en-US" i="1" dirty="0" err="1" smtClean="0"/>
              <a:t>vivax</a:t>
            </a:r>
            <a:r>
              <a:rPr lang="en-US" i="1" dirty="0" smtClean="0"/>
              <a:t> </a:t>
            </a:r>
            <a:r>
              <a:rPr lang="en-US" dirty="0" smtClean="0"/>
              <a:t>and </a:t>
            </a:r>
            <a:r>
              <a:rPr lang="en-US" i="1" dirty="0" smtClean="0"/>
              <a:t>P. </a:t>
            </a:r>
            <a:r>
              <a:rPr lang="en-US" i="1" dirty="0" err="1" smtClean="0"/>
              <a:t>ovale</a:t>
            </a:r>
            <a:r>
              <a:rPr lang="en-US" i="1" dirty="0" smtClean="0"/>
              <a:t> </a:t>
            </a:r>
            <a:r>
              <a:rPr lang="en-US" dirty="0" smtClean="0"/>
              <a:t>invade </a:t>
            </a:r>
            <a:r>
              <a:rPr lang="en-US" dirty="0" err="1" smtClean="0"/>
              <a:t>reticulocytes</a:t>
            </a:r>
            <a:r>
              <a:rPr lang="en-US" dirty="0" smtClean="0"/>
              <a:t>, and </a:t>
            </a:r>
            <a:r>
              <a:rPr lang="en-US" i="1" dirty="0" smtClean="0"/>
              <a:t>P. </a:t>
            </a:r>
            <a:r>
              <a:rPr lang="en-US" i="1" dirty="0" err="1" smtClean="0"/>
              <a:t>malariae</a:t>
            </a:r>
            <a:r>
              <a:rPr lang="en-US" i="1" dirty="0" smtClean="0"/>
              <a:t> </a:t>
            </a:r>
            <a:r>
              <a:rPr lang="en-US" dirty="0" err="1" smtClean="0"/>
              <a:t>normoblasts</a:t>
            </a:r>
            <a:r>
              <a:rPr lang="en-US" dirty="0" smtClean="0"/>
              <a:t>, so that infections remain lighter. </a:t>
            </a:r>
          </a:p>
          <a:p>
            <a:pPr algn="just" rtl="0"/>
            <a:r>
              <a:rPr lang="en-US" dirty="0" err="1" smtClean="0"/>
              <a:t>Anaemia</a:t>
            </a:r>
            <a:r>
              <a:rPr lang="en-US" dirty="0" smtClean="0"/>
              <a:t> may be profound and is worsened by </a:t>
            </a:r>
            <a:r>
              <a:rPr lang="en-US" dirty="0" err="1" smtClean="0"/>
              <a:t>dyserythropoiesis</a:t>
            </a:r>
            <a:r>
              <a:rPr lang="en-US" dirty="0" smtClean="0"/>
              <a:t>, </a:t>
            </a:r>
            <a:r>
              <a:rPr lang="en-US" dirty="0" err="1" smtClean="0"/>
              <a:t>splenomegaly</a:t>
            </a:r>
            <a:r>
              <a:rPr lang="en-US" dirty="0" smtClean="0"/>
              <a:t> and depletion of </a:t>
            </a:r>
            <a:r>
              <a:rPr lang="en-US" dirty="0" err="1" smtClean="0"/>
              <a:t>folate</a:t>
            </a:r>
            <a:r>
              <a:rPr lang="en-US" dirty="0" smtClean="0"/>
              <a:t> stores.</a:t>
            </a:r>
            <a:endParaRPr lang="ar-IQ"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dirty="0" smtClean="0"/>
              <a:t>Intestinal and early hepatic </a:t>
            </a:r>
            <a:r>
              <a:rPr lang="en-US" dirty="0" err="1" smtClean="0"/>
              <a:t>amoebiasis</a:t>
            </a:r>
            <a:r>
              <a:rPr lang="en-US" dirty="0" smtClean="0"/>
              <a:t> responds quickly to oral </a:t>
            </a:r>
            <a:r>
              <a:rPr lang="en-US" dirty="0" err="1" smtClean="0"/>
              <a:t>metronidazole</a:t>
            </a:r>
            <a:r>
              <a:rPr lang="en-US" dirty="0" smtClean="0"/>
              <a:t> (800 mg 8-hourly for 5–10 days) or other long-acting </a:t>
            </a:r>
            <a:r>
              <a:rPr lang="en-US" dirty="0" err="1" smtClean="0"/>
              <a:t>nitroimidazoles</a:t>
            </a:r>
            <a:r>
              <a:rPr lang="en-US" dirty="0" smtClean="0"/>
              <a:t> like </a:t>
            </a:r>
            <a:r>
              <a:rPr lang="en-US" dirty="0" err="1" smtClean="0"/>
              <a:t>tinidazole</a:t>
            </a:r>
            <a:r>
              <a:rPr lang="en-US" dirty="0" smtClean="0"/>
              <a:t> or </a:t>
            </a:r>
            <a:r>
              <a:rPr lang="en-US" dirty="0" err="1" smtClean="0"/>
              <a:t>ornidazole</a:t>
            </a:r>
            <a:r>
              <a:rPr lang="en-US" dirty="0" smtClean="0"/>
              <a:t> (both in doses of 2 g daily for 3 days).</a:t>
            </a:r>
          </a:p>
          <a:p>
            <a:pPr algn="just" rtl="0"/>
            <a:r>
              <a:rPr lang="en-US" dirty="0" err="1" smtClean="0"/>
              <a:t>Nitaxozanide</a:t>
            </a:r>
            <a:r>
              <a:rPr lang="en-US" dirty="0" smtClean="0"/>
              <a:t> (500 mg 12-hourly for 3 days) is an alternative drug. </a:t>
            </a:r>
          </a:p>
          <a:p>
            <a:pPr algn="just" rtl="0"/>
            <a:r>
              <a:rPr lang="en-US" dirty="0" smtClean="0"/>
              <a:t>Either </a:t>
            </a:r>
            <a:r>
              <a:rPr lang="en-US" dirty="0" err="1" smtClean="0"/>
              <a:t>diloxanide</a:t>
            </a:r>
            <a:r>
              <a:rPr lang="en-US" dirty="0" smtClean="0"/>
              <a:t> </a:t>
            </a:r>
            <a:r>
              <a:rPr lang="en-US" dirty="0" err="1" smtClean="0"/>
              <a:t>furoate</a:t>
            </a:r>
            <a:r>
              <a:rPr lang="en-US" dirty="0" smtClean="0"/>
              <a:t> or </a:t>
            </a:r>
            <a:r>
              <a:rPr lang="en-US" dirty="0" err="1" smtClean="0"/>
              <a:t>paromomycin</a:t>
            </a:r>
            <a:r>
              <a:rPr lang="en-US" dirty="0" smtClean="0"/>
              <a:t>, in doses of 500 mg orally 8-hourly for 10 days after treatment, should be given to eliminate luminal cysts.</a:t>
            </a:r>
            <a:endParaRPr lang="ar-IQ"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If a liver abscess is large or threatens to burst, or if the response to chemotherapy is not prompt, aspiration is required and is repeated if necessary. </a:t>
            </a:r>
          </a:p>
          <a:p>
            <a:pPr algn="just" rtl="0"/>
            <a:r>
              <a:rPr lang="en-US" dirty="0" smtClean="0"/>
              <a:t>Rupture of an abscess into the pleural cavity, pericardial sac or peritoneal cavity necessitates immediate aspiration or surgical drainage. </a:t>
            </a:r>
          </a:p>
          <a:p>
            <a:pPr algn="just" rtl="0"/>
            <a:r>
              <a:rPr lang="en-US" dirty="0" smtClean="0"/>
              <a:t>Small serous effusions resolve without drainage.</a:t>
            </a:r>
            <a:endParaRPr lang="ar-IQ"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a:t>
            </a:r>
            <a:endParaRPr lang="ar-IQ" dirty="0"/>
          </a:p>
        </p:txBody>
      </p:sp>
      <p:sp>
        <p:nvSpPr>
          <p:cNvPr id="3" name="عنصر نائب للمحتوى 2"/>
          <p:cNvSpPr>
            <a:spLocks noGrp="1"/>
          </p:cNvSpPr>
          <p:nvPr>
            <p:ph idx="1"/>
          </p:nvPr>
        </p:nvSpPr>
        <p:spPr/>
        <p:txBody>
          <a:bodyPr/>
          <a:lstStyle/>
          <a:p>
            <a:pPr algn="just" rtl="0"/>
            <a:r>
              <a:rPr lang="en-US" dirty="0" smtClean="0"/>
              <a:t>Personal precautions against contracting </a:t>
            </a:r>
            <a:r>
              <a:rPr lang="en-US" dirty="0" err="1" smtClean="0"/>
              <a:t>amoebiasis</a:t>
            </a:r>
            <a:r>
              <a:rPr lang="en-US" dirty="0" smtClean="0"/>
              <a:t> consist of not eating fresh uncooked vegetables or drinking unclean water.</a:t>
            </a:r>
            <a:endParaRPr lang="ar-IQ"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Giardiasis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idx="1"/>
          </p:nvPr>
        </p:nvSpPr>
        <p:spPr/>
        <p:txBody>
          <a:bodyPr/>
          <a:lstStyle/>
          <a:p>
            <a:pPr algn="just" rtl="0"/>
            <a:r>
              <a:rPr lang="en-US" dirty="0" smtClean="0"/>
              <a:t>Infection with </a:t>
            </a:r>
            <a:r>
              <a:rPr lang="en-US" i="1" dirty="0" err="1" smtClean="0"/>
              <a:t>Giardia</a:t>
            </a:r>
            <a:r>
              <a:rPr lang="en-US" i="1" dirty="0" smtClean="0"/>
              <a:t> </a:t>
            </a:r>
            <a:r>
              <a:rPr lang="en-US" i="1" dirty="0" err="1" smtClean="0"/>
              <a:t>lamblia</a:t>
            </a:r>
            <a:r>
              <a:rPr lang="en-US" i="1" dirty="0" smtClean="0"/>
              <a:t> </a:t>
            </a:r>
            <a:r>
              <a:rPr lang="en-US" dirty="0" smtClean="0"/>
              <a:t>is found world-wide and is common in the tropics. </a:t>
            </a:r>
          </a:p>
          <a:p>
            <a:pPr algn="just" rtl="0"/>
            <a:r>
              <a:rPr lang="en-US" dirty="0" smtClean="0"/>
              <a:t>It particularly affects children, tourists and </a:t>
            </a:r>
            <a:r>
              <a:rPr lang="en-US" dirty="0" err="1" smtClean="0"/>
              <a:t>immunosuppressed</a:t>
            </a:r>
            <a:r>
              <a:rPr lang="en-US" dirty="0" smtClean="0"/>
              <a:t> individuals, and is the parasite most commonly imported into the UK.</a:t>
            </a:r>
            <a:endParaRPr lang="ar-IQ"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cystic form it remains viable in water for up to 3 months and infection usually occurs by ingesting contaminated water. </a:t>
            </a:r>
          </a:p>
          <a:p>
            <a:pPr algn="just" rtl="0"/>
            <a:r>
              <a:rPr lang="en-US" dirty="0" smtClean="0"/>
              <a:t>Its </a:t>
            </a:r>
            <a:r>
              <a:rPr lang="en-US" dirty="0" err="1" smtClean="0"/>
              <a:t>flagellar</a:t>
            </a:r>
            <a:r>
              <a:rPr lang="en-US" dirty="0" smtClean="0"/>
              <a:t> </a:t>
            </a:r>
            <a:r>
              <a:rPr lang="en-US" dirty="0" err="1" smtClean="0"/>
              <a:t>trophozoite</a:t>
            </a:r>
            <a:r>
              <a:rPr lang="en-US" dirty="0" smtClean="0"/>
              <a:t> form attaches to the duodenal and </a:t>
            </a:r>
            <a:r>
              <a:rPr lang="en-US" dirty="0" err="1" smtClean="0"/>
              <a:t>jejunal</a:t>
            </a:r>
            <a:r>
              <a:rPr lang="en-US" dirty="0" smtClean="0"/>
              <a:t> mucosa, causing inflammation.</a:t>
            </a:r>
            <a:endParaRPr lang="ar-IQ"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i="1" dirty="0" smtClean="0"/>
              <a:t>Clinical features and investigations:</a:t>
            </a:r>
            <a:endParaRPr lang="ar-IQ" sz="3600" dirty="0"/>
          </a:p>
        </p:txBody>
      </p:sp>
      <p:sp>
        <p:nvSpPr>
          <p:cNvPr id="3" name="عنصر نائب للمحتوى 2"/>
          <p:cNvSpPr>
            <a:spLocks noGrp="1"/>
          </p:cNvSpPr>
          <p:nvPr>
            <p:ph idx="1"/>
          </p:nvPr>
        </p:nvSpPr>
        <p:spPr/>
        <p:txBody>
          <a:bodyPr/>
          <a:lstStyle/>
          <a:p>
            <a:pPr algn="just" rtl="0"/>
            <a:r>
              <a:rPr lang="en-US" dirty="0" smtClean="0"/>
              <a:t>After an incubation period of 1–3 weeks, there is </a:t>
            </a:r>
            <a:r>
              <a:rPr lang="en-US" dirty="0" err="1" smtClean="0"/>
              <a:t>diarrhoea</a:t>
            </a:r>
            <a:r>
              <a:rPr lang="en-US" dirty="0" smtClean="0"/>
              <a:t>, abdominal pain, weakness, anorexia, nausea and vomiting. </a:t>
            </a:r>
          </a:p>
          <a:p>
            <a:pPr algn="just" rtl="0"/>
            <a:r>
              <a:rPr lang="en-US" dirty="0" smtClean="0"/>
              <a:t>On examination there may be abdominal distension and tenderness.</a:t>
            </a:r>
            <a:endParaRPr lang="ar-IQ"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2648" y="1576406"/>
            <a:ext cx="8153400" cy="4495800"/>
          </a:xfrm>
        </p:spPr>
        <p:txBody>
          <a:bodyPr>
            <a:normAutofit/>
          </a:bodyPr>
          <a:lstStyle/>
          <a:p>
            <a:pPr algn="just" rtl="0"/>
            <a:r>
              <a:rPr lang="en-US" dirty="0" smtClean="0"/>
              <a:t>Stools obtained at 2–3-day intervals should be examined for cysts. </a:t>
            </a:r>
          </a:p>
          <a:p>
            <a:pPr algn="just" rtl="0"/>
            <a:r>
              <a:rPr lang="en-US" dirty="0" smtClean="0"/>
              <a:t>Duodenal or </a:t>
            </a:r>
            <a:r>
              <a:rPr lang="en-US" dirty="0" err="1" smtClean="0"/>
              <a:t>jejunal</a:t>
            </a:r>
            <a:r>
              <a:rPr lang="en-US" dirty="0" smtClean="0"/>
              <a:t> aspiration by endoscopy gives a higher diagnostic yield. </a:t>
            </a:r>
          </a:p>
          <a:p>
            <a:pPr algn="just" rtl="0"/>
            <a:r>
              <a:rPr lang="en-US" dirty="0" smtClean="0"/>
              <a:t>The ‘string test’ may be used, in which one end of a piece of string is passed into the duodenum by swallowing, retrieved after an overnight fast, and expressed fluid examined for the presence of </a:t>
            </a:r>
            <a:r>
              <a:rPr lang="en-US" i="1" dirty="0" smtClean="0"/>
              <a:t>G. </a:t>
            </a:r>
            <a:r>
              <a:rPr lang="en-US" i="1" dirty="0" err="1" smtClean="0"/>
              <a:t>lamblia</a:t>
            </a:r>
            <a:r>
              <a:rPr lang="en-US" i="1" dirty="0" smtClean="0"/>
              <a:t>  </a:t>
            </a:r>
            <a:r>
              <a:rPr lang="en-US" dirty="0" err="1" smtClean="0"/>
              <a:t>trophozoites</a:t>
            </a:r>
            <a:r>
              <a:rPr lang="en-US" dirty="0" smtClean="0"/>
              <a:t>.</a:t>
            </a:r>
            <a:endParaRPr lang="ar-IQ"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number of stool antigen detection tests are available. </a:t>
            </a:r>
          </a:p>
          <a:p>
            <a:pPr algn="just" rtl="0"/>
            <a:r>
              <a:rPr lang="en-US" dirty="0" err="1" smtClean="0"/>
              <a:t>Jejunal</a:t>
            </a:r>
            <a:r>
              <a:rPr lang="en-US" dirty="0" smtClean="0"/>
              <a:t> biopsy specimens may show </a:t>
            </a:r>
            <a:r>
              <a:rPr lang="en-US" i="1" dirty="0" smtClean="0"/>
              <a:t>G. </a:t>
            </a:r>
            <a:r>
              <a:rPr lang="en-US" i="1" dirty="0" err="1" smtClean="0"/>
              <a:t>lamblia</a:t>
            </a:r>
            <a:r>
              <a:rPr lang="en-US" i="1" dirty="0" smtClean="0"/>
              <a:t>  </a:t>
            </a:r>
            <a:r>
              <a:rPr lang="en-US" dirty="0" smtClean="0"/>
              <a:t>on the epithelial surface.</a:t>
            </a:r>
            <a:endParaRPr lang="ar-IQ"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idx="1"/>
          </p:nvPr>
        </p:nvSpPr>
        <p:spPr/>
        <p:txBody>
          <a:bodyPr/>
          <a:lstStyle/>
          <a:p>
            <a:pPr algn="just" rtl="0"/>
            <a:r>
              <a:rPr lang="en-US" dirty="0" smtClean="0"/>
              <a:t>Treatment is with a single dose of </a:t>
            </a:r>
            <a:r>
              <a:rPr lang="en-US" dirty="0" err="1" smtClean="0"/>
              <a:t>tinidazole</a:t>
            </a:r>
            <a:r>
              <a:rPr lang="en-US" dirty="0" smtClean="0"/>
              <a:t> 2 g, or </a:t>
            </a:r>
            <a:r>
              <a:rPr lang="en-US" dirty="0" err="1" smtClean="0"/>
              <a:t>metronidazole</a:t>
            </a:r>
            <a:r>
              <a:rPr lang="en-US" dirty="0" smtClean="0"/>
              <a:t> 400 mg 8-hourly for 10 days.</a:t>
            </a:r>
            <a:endParaRPr lang="ar-IQ"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Cryptosporidiosis:</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idx="1"/>
          </p:nvPr>
        </p:nvSpPr>
        <p:spPr/>
        <p:txBody>
          <a:bodyPr>
            <a:normAutofit/>
          </a:bodyPr>
          <a:lstStyle/>
          <a:p>
            <a:pPr algn="just" rtl="0"/>
            <a:r>
              <a:rPr lang="en-US" i="1" dirty="0" smtClean="0"/>
              <a:t>Cryptosporidium </a:t>
            </a:r>
            <a:r>
              <a:rPr lang="en-US" dirty="0" smtClean="0"/>
              <a:t>spp. are coccidian </a:t>
            </a:r>
            <a:r>
              <a:rPr lang="en-US" dirty="0" err="1" smtClean="0"/>
              <a:t>protozoal</a:t>
            </a:r>
            <a:r>
              <a:rPr lang="en-US" dirty="0" smtClean="0"/>
              <a:t> parasites of humans and domestic animals. </a:t>
            </a:r>
          </a:p>
          <a:p>
            <a:pPr algn="just" rtl="0"/>
            <a:r>
              <a:rPr lang="en-US" dirty="0" smtClean="0"/>
              <a:t>Infection is acquired by the </a:t>
            </a:r>
            <a:r>
              <a:rPr lang="en-US" dirty="0" err="1" smtClean="0"/>
              <a:t>faecal</a:t>
            </a:r>
            <a:r>
              <a:rPr lang="en-US" dirty="0" smtClean="0"/>
              <a:t>–oral route through contaminated water supplies.</a:t>
            </a:r>
          </a:p>
          <a:p>
            <a:pPr algn="just" rtl="0"/>
            <a:r>
              <a:rPr lang="en-US" dirty="0" smtClean="0"/>
              <a:t>The incubation period is approximately 7–10 days, and is followed by watery </a:t>
            </a:r>
            <a:r>
              <a:rPr lang="en-US" dirty="0" err="1" smtClean="0"/>
              <a:t>diarrhoea</a:t>
            </a:r>
            <a:r>
              <a:rPr lang="en-US" dirty="0" smtClean="0"/>
              <a:t> and abdominal cramps.</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a:t>
            </a:r>
            <a:r>
              <a:rPr lang="en-US" i="1" dirty="0" smtClean="0"/>
              <a:t>P. </a:t>
            </a:r>
            <a:r>
              <a:rPr lang="en-US" i="1" dirty="0" err="1" smtClean="0"/>
              <a:t>falciparum</a:t>
            </a:r>
            <a:r>
              <a:rPr lang="en-US" i="1" dirty="0" smtClean="0"/>
              <a:t> </a:t>
            </a:r>
            <a:r>
              <a:rPr lang="en-US" dirty="0" smtClean="0"/>
              <a:t>malaria, red cells containing </a:t>
            </a:r>
            <a:r>
              <a:rPr lang="en-US" dirty="0" err="1" smtClean="0"/>
              <a:t>trophozoites</a:t>
            </a:r>
            <a:r>
              <a:rPr lang="en-US" dirty="0" smtClean="0"/>
              <a:t> adhere to vascular endothelium in post-capillary </a:t>
            </a:r>
            <a:r>
              <a:rPr lang="en-US" dirty="0" err="1" smtClean="0"/>
              <a:t>venules</a:t>
            </a:r>
            <a:r>
              <a:rPr lang="en-US" dirty="0" smtClean="0"/>
              <a:t> in brain, kidney, liver, lungs and gut. </a:t>
            </a:r>
          </a:p>
          <a:p>
            <a:pPr algn="just" rtl="0"/>
            <a:r>
              <a:rPr lang="en-US" dirty="0" smtClean="0"/>
              <a:t>The vessels become congested, resulting in widespread organ damage which is exacerbated by rupture of </a:t>
            </a:r>
            <a:r>
              <a:rPr lang="en-US" dirty="0" err="1" smtClean="0"/>
              <a:t>schizonts</a:t>
            </a:r>
            <a:r>
              <a:rPr lang="en-US" dirty="0" smtClean="0"/>
              <a:t>, liberating toxic and antigenic substances.</a:t>
            </a:r>
            <a:endParaRPr lang="ar-IQ"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illness is usually self-limiting, but in </a:t>
            </a:r>
            <a:r>
              <a:rPr lang="en-US" dirty="0" err="1" smtClean="0"/>
              <a:t>immunocompromised</a:t>
            </a:r>
            <a:r>
              <a:rPr lang="en-US" dirty="0" smtClean="0"/>
              <a:t> patients, especially those with HIV, the illness can be devastating, with persistent severe </a:t>
            </a:r>
            <a:r>
              <a:rPr lang="en-US" dirty="0" err="1" smtClean="0"/>
              <a:t>diarrhoea</a:t>
            </a:r>
            <a:r>
              <a:rPr lang="en-US" dirty="0" smtClean="0"/>
              <a:t> and substantial weight loss.</a:t>
            </a:r>
            <a:endParaRPr lang="ar-IQ"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Cyclosporiasis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idx="1"/>
          </p:nvPr>
        </p:nvSpPr>
        <p:spPr>
          <a:xfrm>
            <a:off x="612648" y="1571612"/>
            <a:ext cx="8153400" cy="4495800"/>
          </a:xfrm>
        </p:spPr>
        <p:txBody>
          <a:bodyPr>
            <a:normAutofit/>
          </a:bodyPr>
          <a:lstStyle/>
          <a:p>
            <a:pPr algn="just" rtl="0"/>
            <a:r>
              <a:rPr lang="en-US" i="1" dirty="0" err="1" smtClean="0"/>
              <a:t>Cyclospora</a:t>
            </a:r>
            <a:r>
              <a:rPr lang="en-US" i="1" dirty="0" smtClean="0"/>
              <a:t> </a:t>
            </a:r>
            <a:r>
              <a:rPr lang="en-US" i="1" dirty="0" err="1" smtClean="0"/>
              <a:t>cayetanensis</a:t>
            </a:r>
            <a:r>
              <a:rPr lang="en-US" i="1" dirty="0" smtClean="0"/>
              <a:t> </a:t>
            </a:r>
            <a:r>
              <a:rPr lang="en-US" dirty="0" smtClean="0"/>
              <a:t>is a globally distributed coccidian </a:t>
            </a:r>
            <a:r>
              <a:rPr lang="en-US" dirty="0" err="1" smtClean="0"/>
              <a:t>protozoal</a:t>
            </a:r>
            <a:r>
              <a:rPr lang="en-US" dirty="0" smtClean="0"/>
              <a:t> parasite of humans. </a:t>
            </a:r>
          </a:p>
          <a:p>
            <a:pPr algn="just" rtl="0"/>
            <a:r>
              <a:rPr lang="en-US" dirty="0" smtClean="0"/>
              <a:t>Infection is acquired by ingestion of contaminated water. </a:t>
            </a:r>
          </a:p>
          <a:p>
            <a:pPr algn="just" rtl="0"/>
            <a:r>
              <a:rPr lang="en-US" dirty="0" smtClean="0"/>
              <a:t>The incubation period is approximately 2–11 days, and is followed by acute onset of </a:t>
            </a:r>
            <a:r>
              <a:rPr lang="en-US" dirty="0" err="1" smtClean="0"/>
              <a:t>diarrhoea</a:t>
            </a:r>
            <a:r>
              <a:rPr lang="en-US" dirty="0" smtClean="0"/>
              <a:t> with abdominal cramps, which may remit and relapse.</a:t>
            </a:r>
            <a:endParaRPr lang="ar-IQ"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Although usually self-limiting, the illness may last as long as 6 weeks with significant associated weight loss and </a:t>
            </a:r>
            <a:r>
              <a:rPr lang="en-US" dirty="0" err="1" smtClean="0"/>
              <a:t>malabsorption</a:t>
            </a:r>
            <a:r>
              <a:rPr lang="en-US" dirty="0" smtClean="0"/>
              <a:t>, and is more severe in </a:t>
            </a:r>
            <a:r>
              <a:rPr lang="en-US" dirty="0" err="1" smtClean="0"/>
              <a:t>immunocompromised</a:t>
            </a:r>
            <a:r>
              <a:rPr lang="en-US" dirty="0" smtClean="0"/>
              <a:t> individuals.</a:t>
            </a:r>
          </a:p>
          <a:p>
            <a:pPr algn="just" rtl="0"/>
            <a:r>
              <a:rPr lang="en-US" dirty="0" smtClean="0"/>
              <a:t>Diagnosis is by detection of </a:t>
            </a:r>
            <a:r>
              <a:rPr lang="en-US" dirty="0" err="1" smtClean="0"/>
              <a:t>oöcysts</a:t>
            </a:r>
            <a:r>
              <a:rPr lang="en-US" dirty="0" smtClean="0"/>
              <a:t> on </a:t>
            </a:r>
            <a:r>
              <a:rPr lang="en-US" dirty="0" err="1" smtClean="0"/>
              <a:t>faecal</a:t>
            </a:r>
            <a:r>
              <a:rPr lang="en-US" dirty="0" smtClean="0"/>
              <a:t> microscopy.</a:t>
            </a:r>
            <a:endParaRPr lang="ar-IQ"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Treatment may be necessary in a few cases, and the agent of choice is co-</a:t>
            </a:r>
            <a:r>
              <a:rPr lang="en-US" dirty="0" err="1" smtClean="0"/>
              <a:t>trimoxazole</a:t>
            </a:r>
            <a:r>
              <a:rPr lang="en-US" dirty="0" smtClean="0"/>
              <a:t> 960 mg 12-hourly for 7 days.</a:t>
            </a:r>
            <a:endParaRPr lang="ar-IQ"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11"/>
          <p:cNvSpPr>
            <a:spLocks noGrp="1"/>
          </p:cNvSpPr>
          <p:nvPr>
            <p:ph type="title"/>
          </p:nvPr>
        </p:nvSpPr>
        <p:spPr>
          <a:xfrm>
            <a:off x="571472" y="228600"/>
            <a:ext cx="8153400" cy="9906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END</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p:cNvPicPr>
            <a:picLocks noGrp="1" noChangeAspect="1" noChangeArrowheads="1"/>
          </p:cNvPicPr>
          <p:nvPr>
            <p:ph idx="1"/>
          </p:nvPr>
        </p:nvPicPr>
        <p:blipFill>
          <a:blip r:embed="rId2"/>
          <a:stretch>
            <a:fillRect/>
          </a:stretch>
        </p:blipFill>
        <p:spPr bwMode="auto">
          <a:xfrm>
            <a:off x="1196182" y="2160588"/>
            <a:ext cx="5175249" cy="3881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i="1" dirty="0" smtClean="0"/>
              <a:t>P. </a:t>
            </a:r>
            <a:r>
              <a:rPr lang="en-US" sz="2400" i="1" dirty="0" err="1" smtClean="0"/>
              <a:t>falciparum</a:t>
            </a:r>
            <a:r>
              <a:rPr lang="en-US" sz="2400" i="1" dirty="0" smtClean="0"/>
              <a:t> </a:t>
            </a:r>
            <a:r>
              <a:rPr lang="en-US" sz="2400" dirty="0" smtClean="0"/>
              <a:t>has influenced human evolution, with the appearance of protective mutations such as sickle-cell (</a:t>
            </a:r>
            <a:r>
              <a:rPr lang="en-US" sz="2400" dirty="0" err="1" smtClean="0"/>
              <a:t>HbS</a:t>
            </a:r>
            <a:r>
              <a:rPr lang="en-US" sz="2400" dirty="0" smtClean="0"/>
              <a:t>), </a:t>
            </a:r>
            <a:r>
              <a:rPr lang="en-US" sz="2400" dirty="0" err="1" smtClean="0"/>
              <a:t>thalassaemia</a:t>
            </a:r>
            <a:r>
              <a:rPr lang="en-US" sz="2400" dirty="0" smtClean="0"/>
              <a:t>, G6PD deficiency and HLA-B53.</a:t>
            </a:r>
            <a:endParaRPr lang="ar-IQ"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4" name="عنصر نائب للمحتوى 3"/>
          <p:cNvSpPr>
            <a:spLocks noGrp="1"/>
          </p:cNvSpPr>
          <p:nvPr>
            <p:ph idx="1"/>
          </p:nvPr>
        </p:nvSpPr>
        <p:spPr/>
        <p:txBody>
          <a:bodyPr/>
          <a:lstStyle/>
          <a:p>
            <a:pPr algn="just" rtl="0"/>
            <a:r>
              <a:rPr lang="en-US" dirty="0" smtClean="0"/>
              <a:t>Protozoa are responsible for many important infectious diseases. </a:t>
            </a:r>
          </a:p>
          <a:p>
            <a:pPr algn="just" rtl="0"/>
            <a:r>
              <a:rPr lang="en-US" dirty="0" smtClean="0"/>
              <a:t>They can be </a:t>
            </a:r>
            <a:r>
              <a:rPr lang="en-US" dirty="0" err="1" smtClean="0"/>
              <a:t>categorised</a:t>
            </a:r>
            <a:r>
              <a:rPr lang="en-US" dirty="0" smtClean="0"/>
              <a:t> according to whether they cause systemic or local infection.</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i="1" dirty="0" smtClean="0"/>
              <a:t>P. </a:t>
            </a:r>
            <a:r>
              <a:rPr lang="en-US" i="1" dirty="0" err="1" smtClean="0"/>
              <a:t>falciparum</a:t>
            </a:r>
            <a:r>
              <a:rPr lang="en-US" i="1" dirty="0" smtClean="0"/>
              <a:t> </a:t>
            </a:r>
            <a:r>
              <a:rPr lang="en-US" dirty="0" smtClean="0"/>
              <a:t>does</a:t>
            </a:r>
            <a:r>
              <a:rPr lang="en-US" i="1" dirty="0" smtClean="0"/>
              <a:t> </a:t>
            </a:r>
            <a:r>
              <a:rPr lang="en-US" dirty="0" smtClean="0"/>
              <a:t>not</a:t>
            </a:r>
            <a:r>
              <a:rPr lang="en-US" i="1" dirty="0" smtClean="0"/>
              <a:t> </a:t>
            </a:r>
            <a:r>
              <a:rPr lang="en-US" dirty="0" smtClean="0"/>
              <a:t>grow</a:t>
            </a:r>
            <a:r>
              <a:rPr lang="en-US" i="1" dirty="0" smtClean="0"/>
              <a:t> </a:t>
            </a:r>
            <a:r>
              <a:rPr lang="en-US" dirty="0" smtClean="0"/>
              <a:t>well</a:t>
            </a:r>
            <a:r>
              <a:rPr lang="en-US" i="1" dirty="0" smtClean="0"/>
              <a:t> </a:t>
            </a:r>
            <a:r>
              <a:rPr lang="en-US" dirty="0" smtClean="0"/>
              <a:t>in red cells that contain </a:t>
            </a:r>
            <a:r>
              <a:rPr lang="en-US" dirty="0" err="1" smtClean="0"/>
              <a:t>haemoglobin</a:t>
            </a:r>
            <a:r>
              <a:rPr lang="en-US" dirty="0" smtClean="0"/>
              <a:t> F, C or especially S.</a:t>
            </a:r>
          </a:p>
          <a:p>
            <a:pPr algn="just" rtl="0"/>
            <a:r>
              <a:rPr lang="en-US" dirty="0" err="1" smtClean="0"/>
              <a:t>Haemoglobin</a:t>
            </a:r>
            <a:r>
              <a:rPr lang="en-US" dirty="0" smtClean="0"/>
              <a:t> S </a:t>
            </a:r>
            <a:r>
              <a:rPr lang="en-US" dirty="0" err="1" smtClean="0"/>
              <a:t>heterozygotes</a:t>
            </a:r>
            <a:r>
              <a:rPr lang="en-US" dirty="0" smtClean="0"/>
              <a:t> (AS) are protected against the lethal complications of malaria. </a:t>
            </a:r>
          </a:p>
          <a:p>
            <a:pPr algn="just" rtl="0"/>
            <a:r>
              <a:rPr lang="en-US" i="1" dirty="0" smtClean="0"/>
              <a:t>P. </a:t>
            </a:r>
            <a:r>
              <a:rPr lang="en-US" i="1" dirty="0" err="1" smtClean="0"/>
              <a:t>vivax</a:t>
            </a:r>
            <a:r>
              <a:rPr lang="en-US" i="1" dirty="0" smtClean="0"/>
              <a:t> </a:t>
            </a:r>
            <a:r>
              <a:rPr lang="en-US" dirty="0" smtClean="0"/>
              <a:t>cannot</a:t>
            </a:r>
            <a:r>
              <a:rPr lang="en-US" i="1" dirty="0" smtClean="0"/>
              <a:t> </a:t>
            </a:r>
            <a:r>
              <a:rPr lang="en-US" dirty="0" smtClean="0"/>
              <a:t>enter red cells that lack the Duffy blood group; therefore many West Africans and African-Americans are protected.</a:t>
            </a: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p:txBody>
          <a:bodyPr>
            <a:normAutofit/>
          </a:bodyPr>
          <a:lstStyle/>
          <a:p>
            <a:pPr algn="just" rtl="0"/>
            <a:r>
              <a:rPr lang="en-US" sz="2400" dirty="0" smtClean="0"/>
              <a:t>The clinical features of malaria are non-specific and the diagnosis must be suspected in anyone returning from an endemic area who has features of infection.</a:t>
            </a:r>
            <a:endParaRPr lang="ar-IQ"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chemeClr val="accent2"/>
                </a:solidFill>
              </a:rPr>
              <a:t>a. P. </a:t>
            </a:r>
            <a:r>
              <a:rPr lang="en-US" b="1" i="1" dirty="0" err="1" smtClean="0">
                <a:solidFill>
                  <a:schemeClr val="accent2"/>
                </a:solidFill>
              </a:rPr>
              <a:t>falciparum</a:t>
            </a:r>
            <a:r>
              <a:rPr lang="en-US" b="1" i="1" dirty="0" smtClean="0">
                <a:solidFill>
                  <a:schemeClr val="accent2"/>
                </a:solidFill>
              </a:rPr>
              <a:t> infection:</a:t>
            </a:r>
            <a:endParaRPr lang="ar-IQ" b="1" dirty="0">
              <a:solidFill>
                <a:schemeClr val="accent2"/>
              </a:solidFill>
            </a:endParaRPr>
          </a:p>
        </p:txBody>
      </p:sp>
      <p:sp>
        <p:nvSpPr>
          <p:cNvPr id="3" name="عنصر نائب للمحتوى 2"/>
          <p:cNvSpPr>
            <a:spLocks noGrp="1"/>
          </p:cNvSpPr>
          <p:nvPr>
            <p:ph idx="1"/>
          </p:nvPr>
        </p:nvSpPr>
        <p:spPr/>
        <p:txBody>
          <a:bodyPr>
            <a:normAutofit/>
          </a:bodyPr>
          <a:lstStyle/>
          <a:p>
            <a:pPr algn="just" rtl="0"/>
            <a:r>
              <a:rPr lang="en-US" dirty="0" smtClean="0"/>
              <a:t>This is the most dangerous of the malarias and patients are either ‘killed or cured’. </a:t>
            </a:r>
          </a:p>
          <a:p>
            <a:pPr algn="just" rtl="0"/>
            <a:r>
              <a:rPr lang="en-US" dirty="0" smtClean="0"/>
              <a:t>The onset is often insidious, with malaise, headache and vomiting. </a:t>
            </a:r>
          </a:p>
          <a:p>
            <a:pPr algn="just" rtl="0"/>
            <a:r>
              <a:rPr lang="en-US" dirty="0" smtClean="0"/>
              <a:t>Cough and mild </a:t>
            </a:r>
            <a:r>
              <a:rPr lang="en-US" dirty="0" err="1" smtClean="0"/>
              <a:t>diarrhoea</a:t>
            </a:r>
            <a:r>
              <a:rPr lang="en-US" dirty="0" smtClean="0"/>
              <a:t> are also common. </a:t>
            </a:r>
          </a:p>
          <a:p>
            <a:pPr algn="just" rtl="0"/>
            <a:r>
              <a:rPr lang="en-US" dirty="0" smtClean="0"/>
              <a:t>The fever has no particular pattern.</a:t>
            </a:r>
          </a:p>
          <a:p>
            <a:pPr algn="just" rtl="0"/>
            <a:r>
              <a:rPr lang="en-US" dirty="0" smtClean="0"/>
              <a:t>Jaundice is common due to </a:t>
            </a:r>
            <a:r>
              <a:rPr lang="en-US" dirty="0" err="1" smtClean="0"/>
              <a:t>haemolysis</a:t>
            </a:r>
            <a:r>
              <a:rPr lang="en-US" dirty="0" smtClean="0"/>
              <a:t> and hepatic dysfunction.</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dirty="0" smtClean="0"/>
              <a:t>The liver and spleen enlarge and may become tender.</a:t>
            </a:r>
          </a:p>
          <a:p>
            <a:pPr algn="just" rtl="0"/>
            <a:r>
              <a:rPr lang="en-US" sz="2400" dirty="0" err="1" smtClean="0"/>
              <a:t>Anaemia</a:t>
            </a:r>
            <a:r>
              <a:rPr lang="en-US" sz="2400" dirty="0" smtClean="0"/>
              <a:t> develops rapidly, as does thrombocytopenia.</a:t>
            </a:r>
          </a:p>
          <a:p>
            <a:pPr algn="just" rtl="0"/>
            <a:r>
              <a:rPr lang="en-US" sz="2400" dirty="0" smtClean="0"/>
              <a:t>A patient with </a:t>
            </a:r>
            <a:r>
              <a:rPr lang="en-US" sz="2400" i="1" dirty="0" err="1" smtClean="0"/>
              <a:t>falciparum</a:t>
            </a:r>
            <a:r>
              <a:rPr lang="en-US" sz="2400" i="1" dirty="0" smtClean="0"/>
              <a:t> </a:t>
            </a:r>
            <a:r>
              <a:rPr lang="en-US" sz="2400" dirty="0" smtClean="0"/>
              <a:t>malaria, apparently not seriously ill, may rapidly develop dangerous complications.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09598" y="2160590"/>
            <a:ext cx="7274769" cy="3880773"/>
          </a:xfrm>
        </p:spPr>
        <p:txBody>
          <a:bodyPr>
            <a:normAutofit/>
          </a:bodyPr>
          <a:lstStyle/>
          <a:p>
            <a:pPr algn="just" rtl="0"/>
            <a:r>
              <a:rPr lang="en-US" dirty="0" smtClean="0"/>
              <a:t>Cerebral malaria is manifested by confusion, seizures or coma, usually without </a:t>
            </a:r>
            <a:r>
              <a:rPr lang="en-US" dirty="0" err="1" smtClean="0"/>
              <a:t>localising</a:t>
            </a:r>
            <a:r>
              <a:rPr lang="en-US" dirty="0" smtClean="0"/>
              <a:t> signs. </a:t>
            </a:r>
          </a:p>
          <a:p>
            <a:pPr algn="just" rtl="0"/>
            <a:r>
              <a:rPr lang="en-US" sz="2400" dirty="0" smtClean="0">
                <a:solidFill>
                  <a:srgbClr val="FF0000"/>
                </a:solidFill>
              </a:rPr>
              <a:t>Children die rapidly without any special symptoms other than fever. </a:t>
            </a:r>
          </a:p>
          <a:p>
            <a:pPr algn="just" rtl="0"/>
            <a:r>
              <a:rPr lang="en-US" sz="2400" dirty="0" smtClean="0"/>
              <a:t>Immunity is impaired in pregnancy and the parasite can preferentially bind to a placental protein known as </a:t>
            </a:r>
            <a:r>
              <a:rPr lang="en-US" sz="2400" dirty="0" err="1" smtClean="0"/>
              <a:t>chondroitin</a:t>
            </a:r>
            <a:r>
              <a:rPr lang="en-US" sz="2400" dirty="0" smtClean="0"/>
              <a:t> </a:t>
            </a:r>
            <a:r>
              <a:rPr lang="en-US" sz="2400" dirty="0" err="1" smtClean="0"/>
              <a:t>sulphate</a:t>
            </a:r>
            <a:r>
              <a:rPr lang="en-US" sz="2400" dirty="0" smtClean="0"/>
              <a:t> A.</a:t>
            </a:r>
            <a:endParaRPr lang="ar-IQ"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dirty="0" smtClean="0"/>
              <a:t>Abortion and intrauterine growth retardation from </a:t>
            </a:r>
            <a:r>
              <a:rPr lang="en-US" sz="2400" dirty="0" err="1" smtClean="0"/>
              <a:t>parasitisation</a:t>
            </a:r>
            <a:r>
              <a:rPr lang="en-US" sz="2400" dirty="0" smtClean="0"/>
              <a:t> of the maternal side of the placenta are frequent. </a:t>
            </a:r>
          </a:p>
          <a:p>
            <a:pPr algn="just" rtl="0"/>
            <a:r>
              <a:rPr lang="en-US" sz="2400" dirty="0" smtClean="0"/>
              <a:t>Previous </a:t>
            </a:r>
            <a:r>
              <a:rPr lang="en-US" sz="2400" dirty="0" err="1" smtClean="0"/>
              <a:t>splenectomy</a:t>
            </a:r>
            <a:r>
              <a:rPr lang="en-US" sz="2400" dirty="0" smtClean="0"/>
              <a:t> increases the risk of severe malaria.</a:t>
            </a:r>
            <a:endParaRPr lang="ar-IQ"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solidFill>
                  <a:schemeClr val="accent2"/>
                </a:solidFill>
              </a:rPr>
              <a:t>b. P. </a:t>
            </a:r>
            <a:r>
              <a:rPr lang="en-US" b="1" i="1" dirty="0" err="1" smtClean="0">
                <a:solidFill>
                  <a:schemeClr val="accent2"/>
                </a:solidFill>
              </a:rPr>
              <a:t>vivax</a:t>
            </a:r>
            <a:r>
              <a:rPr lang="en-US" b="1" i="1" dirty="0" smtClean="0">
                <a:solidFill>
                  <a:schemeClr val="accent2"/>
                </a:solidFill>
              </a:rPr>
              <a:t> and P. </a:t>
            </a:r>
            <a:r>
              <a:rPr lang="en-US" b="1" i="1" dirty="0" err="1" smtClean="0">
                <a:solidFill>
                  <a:schemeClr val="accent2"/>
                </a:solidFill>
              </a:rPr>
              <a:t>ovale</a:t>
            </a:r>
            <a:r>
              <a:rPr lang="en-US" b="1" i="1" dirty="0" smtClean="0">
                <a:solidFill>
                  <a:schemeClr val="accent2"/>
                </a:solidFill>
              </a:rPr>
              <a:t> infection:</a:t>
            </a:r>
            <a:endParaRPr lang="ar-IQ" b="1" dirty="0">
              <a:solidFill>
                <a:schemeClr val="accent2"/>
              </a:solidFill>
            </a:endParaRPr>
          </a:p>
        </p:txBody>
      </p:sp>
      <p:sp>
        <p:nvSpPr>
          <p:cNvPr id="3" name="عنصر نائب للمحتوى 2"/>
          <p:cNvSpPr>
            <a:spLocks noGrp="1"/>
          </p:cNvSpPr>
          <p:nvPr>
            <p:ph idx="1"/>
          </p:nvPr>
        </p:nvSpPr>
        <p:spPr/>
        <p:txBody>
          <a:bodyPr>
            <a:normAutofit/>
          </a:bodyPr>
          <a:lstStyle/>
          <a:p>
            <a:pPr algn="just" rtl="0"/>
            <a:r>
              <a:rPr lang="en-US" dirty="0" smtClean="0"/>
              <a:t>In many cases the illness starts with several days of continued fever before the development of classical bouts of fever on alternate days. </a:t>
            </a:r>
          </a:p>
          <a:p>
            <a:pPr algn="just" rtl="0"/>
            <a:r>
              <a:rPr lang="en-US" dirty="0" smtClean="0"/>
              <a:t>Fever starts with a rigor. The patient feels cold and the temperature rises to about 40 °C. After half an hour to an hour the hot or flush phase begins. It lasts several hours and gives way to profuse perspiration and a gradual fall in temperature.</a:t>
            </a:r>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cycle is repeated 48 hours later. </a:t>
            </a:r>
          </a:p>
          <a:p>
            <a:pPr algn="just" rtl="0"/>
            <a:r>
              <a:rPr lang="en-US" dirty="0" smtClean="0"/>
              <a:t>Gradually the spleen and liver enlarge and may become tender. </a:t>
            </a:r>
            <a:r>
              <a:rPr lang="en-US" dirty="0" err="1" smtClean="0"/>
              <a:t>Anaemia</a:t>
            </a:r>
            <a:r>
              <a:rPr lang="en-US" dirty="0" smtClean="0"/>
              <a:t> develops slowly. </a:t>
            </a:r>
          </a:p>
          <a:p>
            <a:pPr algn="just" rtl="0"/>
            <a:r>
              <a:rPr lang="en-US" dirty="0" smtClean="0"/>
              <a:t>Relapses are frequent in the first 2 years after leaving the </a:t>
            </a:r>
            <a:r>
              <a:rPr lang="en-US" dirty="0" err="1" smtClean="0"/>
              <a:t>malarious</a:t>
            </a:r>
            <a:r>
              <a:rPr lang="en-US" dirty="0" smtClean="0"/>
              <a:t> area and infection may be acquired from blood transfusion.</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1">
            <a:schemeClr val="lt2"/>
          </a:fillRef>
          <a:effectRef idx="0">
            <a:scrgbClr r="0" g="0" b="0"/>
          </a:effectRef>
          <a:fontRef idx="major"/>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Systemic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protozoal</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infections: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p:txBody>
          <a:bodyPr>
            <a:normAutofit/>
          </a:bodyPr>
          <a:lstStyle/>
          <a:p>
            <a:pPr algn="just" rtl="0">
              <a:buNone/>
            </a:pPr>
            <a:r>
              <a:rPr lang="en-US" sz="4400" b="1" dirty="0" smtClean="0">
                <a:ln w="10541" cmpd="sng">
                  <a:solidFill>
                    <a:schemeClr val="accent1">
                      <a:shade val="88000"/>
                      <a:satMod val="110000"/>
                    </a:schemeClr>
                  </a:solidFill>
                  <a:prstDash val="solid"/>
                </a:ln>
                <a:solidFill>
                  <a:srgbClr val="FF0000"/>
                </a:solidFill>
              </a:rPr>
              <a:t>Malaria:</a:t>
            </a:r>
          </a:p>
          <a:p>
            <a:pPr algn="just" rtl="0"/>
            <a:r>
              <a:rPr lang="en-US" sz="2800" dirty="0" smtClean="0"/>
              <a:t>Malaria in humans is caused by </a:t>
            </a:r>
            <a:r>
              <a:rPr lang="en-US" sz="2800" i="1" dirty="0" smtClean="0"/>
              <a:t>Plasmodium </a:t>
            </a:r>
            <a:r>
              <a:rPr lang="en-US" sz="2800" i="1" dirty="0" err="1" smtClean="0"/>
              <a:t>falciparum</a:t>
            </a:r>
            <a:r>
              <a:rPr lang="en-US" sz="2800" i="1" dirty="0" smtClean="0"/>
              <a:t>, P. </a:t>
            </a:r>
            <a:r>
              <a:rPr lang="en-US" sz="2800" i="1" dirty="0" err="1" smtClean="0"/>
              <a:t>vivax</a:t>
            </a:r>
            <a:r>
              <a:rPr lang="en-US" sz="2800" i="1" dirty="0" smtClean="0"/>
              <a:t>, P. </a:t>
            </a:r>
            <a:r>
              <a:rPr lang="en-US" sz="2800" i="1" dirty="0" err="1" smtClean="0"/>
              <a:t>ovale</a:t>
            </a:r>
            <a:r>
              <a:rPr lang="en-US" sz="2800" i="1" dirty="0" smtClean="0"/>
              <a:t>, P. </a:t>
            </a:r>
            <a:r>
              <a:rPr lang="en-US" sz="2800" i="1" dirty="0" err="1" smtClean="0"/>
              <a:t>malariae</a:t>
            </a:r>
            <a:r>
              <a:rPr lang="en-US" sz="2800" i="1" dirty="0" smtClean="0"/>
              <a:t> </a:t>
            </a:r>
            <a:r>
              <a:rPr lang="en-US" sz="2800" dirty="0" smtClean="0"/>
              <a:t>and the predominantly simian parasite, </a:t>
            </a:r>
            <a:r>
              <a:rPr lang="en-US" sz="2800" i="1" dirty="0" smtClean="0"/>
              <a:t>P. </a:t>
            </a:r>
            <a:r>
              <a:rPr lang="en-US" sz="2800" i="1" dirty="0" err="1" smtClean="0"/>
              <a:t>knowlesi</a:t>
            </a:r>
            <a:r>
              <a:rPr lang="en-US" sz="2800" i="1" dirty="0" smtClean="0"/>
              <a:t>.</a:t>
            </a:r>
            <a:endParaRPr lang="ar-IQ" sz="2800" b="1" dirty="0">
              <a:ln w="10541" cmpd="sng">
                <a:solidFill>
                  <a:schemeClr val="accent1">
                    <a:shade val="88000"/>
                    <a:satMod val="110000"/>
                  </a:schemeClr>
                </a:solidFill>
                <a:prstDash val="solid"/>
              </a:l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chemeClr val="accent2"/>
                </a:solidFill>
              </a:rPr>
              <a:t>c. P. </a:t>
            </a:r>
            <a:r>
              <a:rPr lang="en-US" b="1" i="1" dirty="0" err="1" smtClean="0">
                <a:solidFill>
                  <a:schemeClr val="accent2"/>
                </a:solidFill>
              </a:rPr>
              <a:t>malariae</a:t>
            </a:r>
            <a:r>
              <a:rPr lang="en-US" b="1" i="1" dirty="0" smtClean="0">
                <a:solidFill>
                  <a:schemeClr val="accent2"/>
                </a:solidFill>
              </a:rPr>
              <a:t> infection:</a:t>
            </a:r>
            <a:endParaRPr lang="ar-IQ" b="1" dirty="0">
              <a:solidFill>
                <a:schemeClr val="accent2"/>
              </a:solidFill>
            </a:endParaRPr>
          </a:p>
        </p:txBody>
      </p:sp>
      <p:sp>
        <p:nvSpPr>
          <p:cNvPr id="3" name="عنصر نائب للمحتوى 2"/>
          <p:cNvSpPr>
            <a:spLocks noGrp="1"/>
          </p:cNvSpPr>
          <p:nvPr>
            <p:ph idx="1"/>
          </p:nvPr>
        </p:nvSpPr>
        <p:spPr/>
        <p:txBody>
          <a:bodyPr>
            <a:normAutofit/>
          </a:bodyPr>
          <a:lstStyle/>
          <a:p>
            <a:pPr algn="just" rtl="0"/>
            <a:r>
              <a:rPr lang="en-US" dirty="0" smtClean="0"/>
              <a:t>This is usually associated with mild symptoms and bouts of fever every third day. </a:t>
            </a:r>
          </a:p>
          <a:p>
            <a:pPr algn="just" rtl="0"/>
            <a:r>
              <a:rPr lang="en-US" dirty="0" err="1" smtClean="0"/>
              <a:t>Parasitaemia</a:t>
            </a:r>
            <a:r>
              <a:rPr lang="en-US" dirty="0" smtClean="0"/>
              <a:t> may persist for many years with the occasional recrudescence of fever, or without producing any symptoms. </a:t>
            </a:r>
          </a:p>
          <a:p>
            <a:pPr algn="just" rtl="0"/>
            <a:r>
              <a:rPr lang="en-US" dirty="0" smtClean="0"/>
              <a:t>Chronic </a:t>
            </a:r>
            <a:r>
              <a:rPr lang="en-US" i="1" dirty="0" smtClean="0"/>
              <a:t>P. </a:t>
            </a:r>
            <a:r>
              <a:rPr lang="en-US" i="1" dirty="0" err="1" smtClean="0"/>
              <a:t>malariae</a:t>
            </a:r>
            <a:r>
              <a:rPr lang="en-US" i="1" dirty="0" smtClean="0"/>
              <a:t> </a:t>
            </a:r>
            <a:r>
              <a:rPr lang="en-US" dirty="0" smtClean="0"/>
              <a:t>infection causes </a:t>
            </a:r>
            <a:r>
              <a:rPr lang="en-US" dirty="0" err="1" smtClean="0"/>
              <a:t>glomerulonephritis</a:t>
            </a:r>
            <a:r>
              <a:rPr lang="en-US" dirty="0" smtClean="0"/>
              <a:t> and long-term </a:t>
            </a:r>
            <a:r>
              <a:rPr lang="en-US" dirty="0" err="1" smtClean="0"/>
              <a:t>nephrotic</a:t>
            </a:r>
            <a:r>
              <a:rPr lang="en-US" dirty="0" smtClean="0"/>
              <a:t> syndrome in children.</a:t>
            </a:r>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idx="1"/>
          </p:nvPr>
        </p:nvSpPr>
        <p:spPr/>
        <p:txBody>
          <a:bodyPr>
            <a:normAutofit/>
          </a:bodyPr>
          <a:lstStyle/>
          <a:p>
            <a:pPr algn="just" rtl="0"/>
            <a:r>
              <a:rPr lang="en-US" dirty="0" err="1" smtClean="0"/>
              <a:t>Giemsa</a:t>
            </a:r>
            <a:r>
              <a:rPr lang="en-US" dirty="0" smtClean="0"/>
              <a:t>-stained thick and thin blood films should be examined whenever malaria is suspected. </a:t>
            </a:r>
          </a:p>
          <a:p>
            <a:pPr algn="just" rtl="0"/>
            <a:r>
              <a:rPr lang="en-US" dirty="0" smtClean="0"/>
              <a:t>In the thick film erythrocytes are </a:t>
            </a:r>
            <a:r>
              <a:rPr lang="en-US" dirty="0" err="1" smtClean="0"/>
              <a:t>lysed</a:t>
            </a:r>
            <a:r>
              <a:rPr lang="en-US" dirty="0" smtClean="0"/>
              <a:t>, releasing all blood stages of the parasite. This, as well as the fact that more blood is used in thick films, facilitates the diagnosis of low-level </a:t>
            </a:r>
            <a:r>
              <a:rPr lang="en-US" dirty="0" err="1" smtClean="0"/>
              <a:t>parasitaemia</a:t>
            </a:r>
            <a:r>
              <a:rPr lang="en-US" dirty="0" smtClean="0"/>
              <a:t>.</a:t>
            </a:r>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 thin film is essential to confirm the diagnosis, to identify the species of parasite and, in </a:t>
            </a:r>
            <a:r>
              <a:rPr lang="en-US" i="1" dirty="0" smtClean="0"/>
              <a:t>P. </a:t>
            </a:r>
            <a:r>
              <a:rPr lang="en-US" i="1" dirty="0" err="1" smtClean="0"/>
              <a:t>falciparum</a:t>
            </a:r>
            <a:r>
              <a:rPr lang="en-US" i="1" dirty="0" smtClean="0"/>
              <a:t> </a:t>
            </a:r>
            <a:r>
              <a:rPr lang="en-US" dirty="0" smtClean="0"/>
              <a:t>infections, to quantify the parasite load (by counting the percentage of infected erythrocytes).</a:t>
            </a:r>
          </a:p>
          <a:p>
            <a:pPr algn="just" rtl="0"/>
            <a:r>
              <a:rPr lang="en-US" i="1" dirty="0" smtClean="0"/>
              <a:t>P. </a:t>
            </a:r>
            <a:r>
              <a:rPr lang="en-US" i="1" dirty="0" err="1" smtClean="0"/>
              <a:t>falciparum</a:t>
            </a:r>
            <a:r>
              <a:rPr lang="en-US" i="1" dirty="0" smtClean="0"/>
              <a:t> </a:t>
            </a:r>
            <a:r>
              <a:rPr lang="en-US" dirty="0" smtClean="0"/>
              <a:t>parasites may be very scanty, especially in patients who have been partially treated.</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With </a:t>
            </a:r>
            <a:r>
              <a:rPr lang="en-US" i="1" dirty="0" smtClean="0"/>
              <a:t>P. </a:t>
            </a:r>
            <a:r>
              <a:rPr lang="en-US" i="1" dirty="0" err="1" smtClean="0"/>
              <a:t>falciparum</a:t>
            </a:r>
            <a:r>
              <a:rPr lang="en-US" i="1" dirty="0" smtClean="0"/>
              <a:t>, </a:t>
            </a:r>
            <a:r>
              <a:rPr lang="en-US" dirty="0" smtClean="0"/>
              <a:t>only ring forms are normally seen in the early stages; with the other species all stages of the </a:t>
            </a:r>
            <a:r>
              <a:rPr lang="en-US" dirty="0" err="1" smtClean="0"/>
              <a:t>erythrocytic</a:t>
            </a:r>
            <a:r>
              <a:rPr lang="en-US" dirty="0" smtClean="0"/>
              <a:t> cycle may be found. </a:t>
            </a:r>
          </a:p>
          <a:p>
            <a:pPr algn="just" rtl="0"/>
            <a:r>
              <a:rPr lang="en-US" dirty="0" smtClean="0"/>
              <a:t>Gametocytes appear after about 2 weeks, persist after treatment and are harmless, except that they are the source by which more mosquitoes become infected.</a:t>
            </a: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err="1" smtClean="0"/>
              <a:t>Immunochromatographic</a:t>
            </a:r>
            <a:r>
              <a:rPr lang="en-US" dirty="0" smtClean="0"/>
              <a:t> tests for malaria antigens, such as </a:t>
            </a:r>
            <a:r>
              <a:rPr lang="en-US" dirty="0" err="1" smtClean="0"/>
              <a:t>OptiMal</a:t>
            </a:r>
            <a:r>
              <a:rPr lang="en-US" sz="2800" b="1" baseline="40000" dirty="0" smtClean="0"/>
              <a:t>®</a:t>
            </a:r>
            <a:r>
              <a:rPr lang="en-US" dirty="0" smtClean="0"/>
              <a:t> (which detects the </a:t>
            </a:r>
            <a:r>
              <a:rPr lang="en-US" i="1" dirty="0" smtClean="0"/>
              <a:t>Plasmodium </a:t>
            </a:r>
            <a:r>
              <a:rPr lang="en-US" dirty="0" smtClean="0"/>
              <a:t>lactate </a:t>
            </a:r>
            <a:r>
              <a:rPr lang="en-US" dirty="0" err="1" smtClean="0"/>
              <a:t>dehydrogenase</a:t>
            </a:r>
            <a:r>
              <a:rPr lang="en-US" dirty="0" smtClean="0"/>
              <a:t> of several species) and </a:t>
            </a:r>
            <a:r>
              <a:rPr lang="en-US" dirty="0" err="1" smtClean="0"/>
              <a:t>ParasightF</a:t>
            </a:r>
            <a:r>
              <a:rPr lang="en-US" sz="2800" b="1" baseline="40000" dirty="0" smtClean="0"/>
              <a:t>®</a:t>
            </a:r>
            <a:r>
              <a:rPr lang="en-US" sz="2800" b="1" dirty="0" smtClean="0"/>
              <a:t> </a:t>
            </a:r>
            <a:r>
              <a:rPr lang="en-US" dirty="0" smtClean="0"/>
              <a:t>(which detects the </a:t>
            </a:r>
            <a:r>
              <a:rPr lang="en-US" i="1" dirty="0" smtClean="0"/>
              <a:t>P. </a:t>
            </a:r>
            <a:r>
              <a:rPr lang="en-US" i="1" dirty="0" err="1" smtClean="0"/>
              <a:t>falciparum</a:t>
            </a:r>
            <a:r>
              <a:rPr lang="en-US" i="1" dirty="0" smtClean="0"/>
              <a:t> </a:t>
            </a:r>
            <a:r>
              <a:rPr lang="en-US" dirty="0" err="1" smtClean="0"/>
              <a:t>histidine</a:t>
            </a:r>
            <a:r>
              <a:rPr lang="en-US" dirty="0" smtClean="0"/>
              <a:t>-rich protein 2), are extremely sensitive and specific for </a:t>
            </a:r>
            <a:r>
              <a:rPr lang="en-US" i="1" dirty="0" err="1" smtClean="0"/>
              <a:t>falciparum</a:t>
            </a:r>
            <a:r>
              <a:rPr lang="en-US" i="1" dirty="0" smtClean="0"/>
              <a:t> </a:t>
            </a:r>
            <a:r>
              <a:rPr lang="en-US" dirty="0" smtClean="0"/>
              <a:t>malaria but less so for other species.</a:t>
            </a:r>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They should be used in parallel with blood film examination but are especially useful where the </a:t>
            </a:r>
            <a:r>
              <a:rPr lang="en-US" dirty="0" err="1" smtClean="0"/>
              <a:t>microscopist</a:t>
            </a:r>
            <a:r>
              <a:rPr lang="en-US" dirty="0" smtClean="0"/>
              <a:t> is less experienced in examining blood films (e.g. in the UK).</a:t>
            </a:r>
            <a:endParaRPr lang="ar-IQ"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sz="2400" dirty="0" smtClean="0"/>
              <a:t>DNA detection (PCR) is used mainly in research and is useful for determining whether a patient has a recrudescence of the same malaria parasite or a </a:t>
            </a:r>
            <a:r>
              <a:rPr lang="en-US" sz="2400" dirty="0" err="1" smtClean="0"/>
              <a:t>reinfection</a:t>
            </a:r>
            <a:r>
              <a:rPr lang="en-US" sz="2400" dirty="0" smtClean="0"/>
              <a:t> with a new parasite</a:t>
            </a:r>
            <a:r>
              <a:rPr lang="en-US" dirty="0" smtClean="0"/>
              <a:t>.</a:t>
            </a:r>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idx="1"/>
          </p:nvPr>
        </p:nvSpPr>
        <p:spPr/>
        <p:txBody>
          <a:bodyPr/>
          <a:lstStyle/>
          <a:p>
            <a:pPr algn="just" rtl="0">
              <a:buNone/>
            </a:pPr>
            <a:r>
              <a:rPr lang="en-US" b="1" i="1" dirty="0" smtClean="0">
                <a:solidFill>
                  <a:schemeClr val="accent2"/>
                </a:solidFill>
              </a:rPr>
              <a:t>Mild P. </a:t>
            </a:r>
            <a:r>
              <a:rPr lang="en-US" b="1" i="1" dirty="0" err="1" smtClean="0">
                <a:solidFill>
                  <a:schemeClr val="accent2"/>
                </a:solidFill>
              </a:rPr>
              <a:t>falciparum</a:t>
            </a:r>
            <a:r>
              <a:rPr lang="en-US" b="1" i="1" dirty="0" smtClean="0">
                <a:solidFill>
                  <a:schemeClr val="accent2"/>
                </a:solidFill>
              </a:rPr>
              <a:t> malaria:</a:t>
            </a:r>
          </a:p>
          <a:p>
            <a:pPr algn="just" rtl="0"/>
            <a:r>
              <a:rPr lang="en-US" dirty="0" smtClean="0"/>
              <a:t>Since </a:t>
            </a:r>
            <a:r>
              <a:rPr lang="en-US" i="1" dirty="0" smtClean="0"/>
              <a:t>P. </a:t>
            </a:r>
            <a:r>
              <a:rPr lang="en-US" i="1" dirty="0" err="1" smtClean="0"/>
              <a:t>falciparum</a:t>
            </a:r>
            <a:r>
              <a:rPr lang="en-US" i="1" dirty="0" smtClean="0"/>
              <a:t> </a:t>
            </a:r>
            <a:r>
              <a:rPr lang="en-US" dirty="0" smtClean="0"/>
              <a:t>is now resistant to </a:t>
            </a:r>
            <a:r>
              <a:rPr lang="en-US" dirty="0" err="1" smtClean="0"/>
              <a:t>chloroquine</a:t>
            </a:r>
            <a:r>
              <a:rPr lang="en-US" dirty="0" smtClean="0"/>
              <a:t> and </a:t>
            </a:r>
            <a:r>
              <a:rPr lang="en-US" dirty="0" err="1" smtClean="0"/>
              <a:t>sulfadoxine-pyrimethamine</a:t>
            </a:r>
            <a:r>
              <a:rPr lang="en-US" dirty="0" smtClean="0"/>
              <a:t> (</a:t>
            </a:r>
            <a:r>
              <a:rPr lang="en-US" dirty="0" err="1" smtClean="0"/>
              <a:t>Fansidar</a:t>
            </a:r>
            <a:r>
              <a:rPr lang="en-US" dirty="0" smtClean="0"/>
              <a:t>) almost worldwide, an </a:t>
            </a:r>
            <a:r>
              <a:rPr lang="en-US" dirty="0" err="1" smtClean="0"/>
              <a:t>artemisinin</a:t>
            </a:r>
            <a:r>
              <a:rPr lang="en-US" dirty="0" smtClean="0"/>
              <a:t>-based treatment is recommended.</a:t>
            </a:r>
            <a:endParaRPr lang="ar-IQ"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Co-</a:t>
            </a:r>
            <a:r>
              <a:rPr lang="en-US" dirty="0" err="1" smtClean="0"/>
              <a:t>artemether</a:t>
            </a:r>
            <a:r>
              <a:rPr lang="en-US" dirty="0" smtClean="0"/>
              <a:t> (</a:t>
            </a:r>
            <a:r>
              <a:rPr lang="en-US" dirty="0" err="1" smtClean="0"/>
              <a:t>CoArtem</a:t>
            </a:r>
            <a:r>
              <a:rPr lang="en-US" b="1" baseline="40000" dirty="0" smtClean="0"/>
              <a:t>®</a:t>
            </a:r>
            <a:r>
              <a:rPr lang="en-US" dirty="0" smtClean="0"/>
              <a:t> or </a:t>
            </a:r>
            <a:r>
              <a:rPr lang="en-US" dirty="0" err="1" smtClean="0"/>
              <a:t>Riamet</a:t>
            </a:r>
            <a:r>
              <a:rPr lang="en-US" b="1" baseline="40000" dirty="0" smtClean="0"/>
              <a:t>®</a:t>
            </a:r>
            <a:r>
              <a:rPr lang="en-US" dirty="0" smtClean="0"/>
              <a:t>) contains </a:t>
            </a:r>
            <a:r>
              <a:rPr lang="en-US" dirty="0" err="1" smtClean="0"/>
              <a:t>artemether</a:t>
            </a:r>
            <a:r>
              <a:rPr lang="en-US" dirty="0" smtClean="0"/>
              <a:t> and </a:t>
            </a:r>
            <a:r>
              <a:rPr lang="en-US" dirty="0" err="1" smtClean="0"/>
              <a:t>lumefantrine</a:t>
            </a:r>
            <a:r>
              <a:rPr lang="en-US" dirty="0" smtClean="0"/>
              <a:t> and is given as 4 tablets at 0, 8, 24, 36, 48 and 60 hours. </a:t>
            </a:r>
            <a:endParaRPr lang="ar-IQ"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Alternatives are quinine by mouth (600 mg of quinine salt every 8 hours for 5–7 days), together with or followed by either </a:t>
            </a:r>
            <a:r>
              <a:rPr lang="en-US" dirty="0" err="1" smtClean="0"/>
              <a:t>doxycycline</a:t>
            </a:r>
            <a:r>
              <a:rPr lang="en-US" dirty="0" smtClean="0"/>
              <a:t> (200 mg once daily for 7 days) or </a:t>
            </a:r>
            <a:r>
              <a:rPr lang="en-US" dirty="0" err="1" smtClean="0"/>
              <a:t>clindamycin</a:t>
            </a:r>
            <a:r>
              <a:rPr lang="en-US" dirty="0" smtClean="0"/>
              <a:t> (450 mg every 8 hours for 7 days) or </a:t>
            </a:r>
            <a:r>
              <a:rPr lang="en-US" dirty="0" err="1" smtClean="0"/>
              <a:t>atovaquone-proguanil</a:t>
            </a:r>
            <a:r>
              <a:rPr lang="en-US" dirty="0" smtClean="0"/>
              <a:t> (</a:t>
            </a:r>
            <a:r>
              <a:rPr lang="en-US" dirty="0" err="1" smtClean="0"/>
              <a:t>Malarone</a:t>
            </a:r>
            <a:r>
              <a:rPr lang="en-US" b="1" baseline="40000" dirty="0" smtClean="0"/>
              <a:t>®</a:t>
            </a:r>
            <a:r>
              <a:rPr lang="en-US" dirty="0" smtClean="0"/>
              <a:t>, 4 tablets once daily for 3 days). </a:t>
            </a:r>
          </a:p>
          <a:p>
            <a:pPr algn="just" rtl="0"/>
            <a:r>
              <a:rPr lang="en-US" dirty="0" err="1" smtClean="0"/>
              <a:t>Doxycycline</a:t>
            </a:r>
            <a:r>
              <a:rPr lang="en-US" dirty="0" smtClean="0"/>
              <a:t> and </a:t>
            </a:r>
            <a:r>
              <a:rPr lang="en-US" dirty="0" err="1" smtClean="0"/>
              <a:t>artemether</a:t>
            </a:r>
            <a:r>
              <a:rPr lang="en-US" dirty="0" smtClean="0"/>
              <a:t> should be avoided in pregnancy.</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79512" y="2160590"/>
            <a:ext cx="8424935" cy="3880773"/>
          </a:xfrm>
        </p:spPr>
        <p:txBody>
          <a:bodyPr>
            <a:normAutofit/>
          </a:bodyPr>
          <a:lstStyle/>
          <a:p>
            <a:pPr algn="just" rtl="0"/>
            <a:r>
              <a:rPr lang="en-US" sz="2400" dirty="0" smtClean="0"/>
              <a:t>It is transmitted by the bite of female </a:t>
            </a:r>
            <a:r>
              <a:rPr lang="en-US" sz="2400" dirty="0" err="1" smtClean="0"/>
              <a:t>anopheline</a:t>
            </a:r>
            <a:r>
              <a:rPr lang="en-US" sz="2400" dirty="0" smtClean="0"/>
              <a:t> mosquitoes and occurs throughout the tropics and subtropics at altitudes below 1500 </a:t>
            </a:r>
            <a:r>
              <a:rPr lang="en-US" sz="2400" dirty="0" err="1" smtClean="0"/>
              <a:t>metres</a:t>
            </a:r>
            <a:r>
              <a:rPr lang="en-US" sz="2400" dirty="0" smtClean="0"/>
              <a:t>. </a:t>
            </a:r>
          </a:p>
          <a:p>
            <a:pPr algn="just" rtl="0"/>
            <a:r>
              <a:rPr lang="en-US" sz="2400" dirty="0" smtClean="0"/>
              <a:t>Recent estimates have put the number of episodes of clinical malaria at 515 million cases per year, with two-thirds of these occurring in sub-Saharan Africa, especially amongst children and pregnant women.</a:t>
            </a:r>
            <a:endParaRPr lang="ar-IQ"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WHO policy in Africa is moving towards always using </a:t>
            </a:r>
            <a:r>
              <a:rPr lang="en-US" dirty="0" err="1" smtClean="0"/>
              <a:t>artemisinin</a:t>
            </a:r>
            <a:r>
              <a:rPr lang="en-US" dirty="0" smtClean="0"/>
              <a:t>-based combination therapy (ACT), e.g. co-</a:t>
            </a:r>
            <a:r>
              <a:rPr lang="en-US" dirty="0" err="1" smtClean="0"/>
              <a:t>artemether</a:t>
            </a:r>
            <a:r>
              <a:rPr lang="en-US" dirty="0" smtClean="0"/>
              <a:t> or </a:t>
            </a:r>
            <a:r>
              <a:rPr lang="en-US" dirty="0" err="1" smtClean="0"/>
              <a:t>artesunate-amodiaquine</a:t>
            </a:r>
            <a:r>
              <a:rPr lang="en-US" dirty="0" smtClean="0"/>
              <a:t>.</a:t>
            </a:r>
            <a:endParaRPr lang="ar-IQ"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 combination of </a:t>
            </a:r>
            <a:r>
              <a:rPr lang="en-US" dirty="0" err="1" smtClean="0"/>
              <a:t>chloroproguanil</a:t>
            </a:r>
            <a:r>
              <a:rPr lang="en-US" dirty="0" smtClean="0"/>
              <a:t> and </a:t>
            </a:r>
            <a:r>
              <a:rPr lang="en-US" dirty="0" err="1" smtClean="0"/>
              <a:t>dapsone</a:t>
            </a:r>
            <a:r>
              <a:rPr lang="en-US" dirty="0" smtClean="0"/>
              <a:t> (</a:t>
            </a:r>
            <a:r>
              <a:rPr lang="en-US" dirty="0" err="1" smtClean="0"/>
              <a:t>Lapdap</a:t>
            </a:r>
            <a:r>
              <a:rPr lang="en-US" dirty="0" smtClean="0"/>
              <a:t>) is in clinical trials in uncomplicated malaria in sub-Saharan African children and has also been combined with </a:t>
            </a:r>
            <a:r>
              <a:rPr lang="en-US" dirty="0" err="1" smtClean="0"/>
              <a:t>artesunate</a:t>
            </a:r>
            <a:r>
              <a:rPr lang="en-US" dirty="0" smtClean="0"/>
              <a:t>. </a:t>
            </a:r>
          </a:p>
          <a:p>
            <a:pPr algn="just" rtl="0"/>
            <a:r>
              <a:rPr lang="en-US" dirty="0" smtClean="0"/>
              <a:t>In India and other areas, </a:t>
            </a:r>
            <a:r>
              <a:rPr lang="en-US" dirty="0" err="1" smtClean="0"/>
              <a:t>artesunate</a:t>
            </a:r>
            <a:r>
              <a:rPr lang="en-US" dirty="0" smtClean="0"/>
              <a:t> (200 mg orally daily for 3 days) and </a:t>
            </a:r>
            <a:r>
              <a:rPr lang="en-US" dirty="0" err="1" smtClean="0"/>
              <a:t>mefloquine</a:t>
            </a:r>
            <a:r>
              <a:rPr lang="en-US" dirty="0" smtClean="0"/>
              <a:t> (1 g orally on day 2 and 500 mg orally on day 3) may be used.</a:t>
            </a:r>
            <a:endParaRPr lang="ar-IQ"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i="1" dirty="0" smtClean="0">
                <a:solidFill>
                  <a:schemeClr val="accent2"/>
                </a:solidFill>
              </a:rPr>
              <a:t>Complicated P. </a:t>
            </a:r>
            <a:r>
              <a:rPr lang="en-US" sz="3600" b="1" i="1" dirty="0" err="1" smtClean="0">
                <a:solidFill>
                  <a:schemeClr val="accent2"/>
                </a:solidFill>
              </a:rPr>
              <a:t>falciparum</a:t>
            </a:r>
            <a:r>
              <a:rPr lang="en-US" sz="3600" b="1" i="1" dirty="0" smtClean="0">
                <a:solidFill>
                  <a:schemeClr val="accent2"/>
                </a:solidFill>
              </a:rPr>
              <a:t> malaria:</a:t>
            </a:r>
            <a:endParaRPr lang="ar-IQ" sz="3600" b="1" dirty="0">
              <a:solidFill>
                <a:schemeClr val="accent2"/>
              </a:solidFill>
            </a:endParaRPr>
          </a:p>
        </p:txBody>
      </p:sp>
      <p:sp>
        <p:nvSpPr>
          <p:cNvPr id="3" name="عنصر نائب للمحتوى 2"/>
          <p:cNvSpPr>
            <a:spLocks noGrp="1"/>
          </p:cNvSpPr>
          <p:nvPr>
            <p:ph idx="1"/>
          </p:nvPr>
        </p:nvSpPr>
        <p:spPr/>
        <p:txBody>
          <a:bodyPr>
            <a:normAutofit/>
          </a:bodyPr>
          <a:lstStyle/>
          <a:p>
            <a:pPr algn="just" rtl="0"/>
            <a:r>
              <a:rPr lang="en-US" dirty="0" smtClean="0"/>
              <a:t>Severe malaria should be considered in any non-immune patient with a parasite count greater than 2% and is a medical emergency. </a:t>
            </a:r>
          </a:p>
          <a:p>
            <a:pPr algn="just" rtl="0"/>
            <a:r>
              <a:rPr lang="en-US" dirty="0" smtClean="0"/>
              <a:t>Management includes early and appropriate </a:t>
            </a:r>
            <a:r>
              <a:rPr lang="en-US" dirty="0" err="1" smtClean="0"/>
              <a:t>antimalarial</a:t>
            </a:r>
            <a:r>
              <a:rPr lang="en-US" dirty="0" smtClean="0"/>
              <a:t> chemotherapy, active treatment of complications, correction of fluid, electrolyte and acid–base balance, and avoidance of harmful ancillary treatments.</a:t>
            </a:r>
            <a:endParaRPr lang="ar-IQ"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dirty="0" smtClean="0"/>
              <a:t>The treatment of choice is intravenous </a:t>
            </a:r>
            <a:r>
              <a:rPr lang="en-US" dirty="0" err="1" smtClean="0"/>
              <a:t>artesunate</a:t>
            </a:r>
            <a:r>
              <a:rPr lang="en-US" dirty="0" smtClean="0"/>
              <a:t> given as 2.4 mg/kg </a:t>
            </a:r>
            <a:r>
              <a:rPr lang="en-US" dirty="0" err="1" smtClean="0"/>
              <a:t>i.v</a:t>
            </a:r>
            <a:r>
              <a:rPr lang="en-US" dirty="0" smtClean="0"/>
              <a:t>. at 0, 12 and 24 hours and then once daily for 7 days. </a:t>
            </a:r>
          </a:p>
          <a:p>
            <a:pPr algn="just" rtl="0"/>
            <a:r>
              <a:rPr lang="en-US" dirty="0" smtClean="0"/>
              <a:t>However, as soon as the patient has recovered sufficiently to swallow tablets, oral </a:t>
            </a:r>
            <a:r>
              <a:rPr lang="en-US" dirty="0" err="1" smtClean="0"/>
              <a:t>artesunate</a:t>
            </a:r>
            <a:r>
              <a:rPr lang="en-US" dirty="0" smtClean="0"/>
              <a:t> 2 mg/kg once daily is given instead of </a:t>
            </a:r>
            <a:r>
              <a:rPr lang="en-US" dirty="0" err="1" smtClean="0"/>
              <a:t>i.v</a:t>
            </a:r>
            <a:r>
              <a:rPr lang="en-US" dirty="0" smtClean="0"/>
              <a:t>. therapy, to complete a total cumulative dose of 17–18 mg/kg.</a:t>
            </a:r>
          </a:p>
          <a:p>
            <a:pPr algn="just" rtl="0"/>
            <a:r>
              <a:rPr lang="en-US" dirty="0" smtClean="0"/>
              <a:t>Rectal administration of </a:t>
            </a:r>
            <a:r>
              <a:rPr lang="en-US" dirty="0" err="1" smtClean="0"/>
              <a:t>artesunate</a:t>
            </a:r>
            <a:r>
              <a:rPr lang="en-US" dirty="0" smtClean="0"/>
              <a:t> is also being developed to allow administration in remote rural areas.</a:t>
            </a:r>
          </a:p>
          <a:p>
            <a:pPr algn="just" rtl="0"/>
            <a:endParaRPr lang="ar-IQ"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Quinine salt can also be used and is started with a loading dose infusion of 20 mg/kg over 4 hours up to a maximum of 1.4 g. This is followed by maintenance doses of 10 mg/kg quinine salt given as 4-hour infusions 2–3 times daily up to a maximum of 700 mg per dose, until the patient can take drugs orally.</a:t>
            </a:r>
            <a:endParaRPr lang="ar-IQ"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loading dose should not be given if the patient has received quinine, </a:t>
            </a:r>
            <a:r>
              <a:rPr lang="en-US" dirty="0" err="1" smtClean="0"/>
              <a:t>quinidine</a:t>
            </a:r>
            <a:r>
              <a:rPr lang="en-US" dirty="0" smtClean="0"/>
              <a:t> or </a:t>
            </a:r>
            <a:r>
              <a:rPr lang="en-US" dirty="0" err="1" smtClean="0"/>
              <a:t>mefloquine</a:t>
            </a:r>
            <a:r>
              <a:rPr lang="en-US" dirty="0" smtClean="0"/>
              <a:t> during the previous 24 hours.</a:t>
            </a:r>
          </a:p>
          <a:p>
            <a:pPr algn="just" rtl="0"/>
            <a:r>
              <a:rPr lang="en-US" dirty="0" smtClean="0"/>
              <a:t>Patients should be monitored by ECG, with special attention to QRS duration and QT interval. </a:t>
            </a:r>
          </a:p>
          <a:p>
            <a:pPr algn="just" rtl="0"/>
            <a:r>
              <a:rPr lang="en-US" dirty="0" err="1" smtClean="0"/>
              <a:t>Mefloquine</a:t>
            </a:r>
            <a:r>
              <a:rPr lang="en-US" dirty="0" smtClean="0"/>
              <a:t> should not be used for severe malaria since no </a:t>
            </a:r>
            <a:r>
              <a:rPr lang="en-US" dirty="0" err="1" smtClean="0"/>
              <a:t>parenteral</a:t>
            </a:r>
            <a:r>
              <a:rPr lang="en-US" dirty="0" smtClean="0"/>
              <a:t> form is available.</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Exchange transfusion has not been tested in </a:t>
            </a:r>
            <a:r>
              <a:rPr lang="en-US" dirty="0" err="1" smtClean="0"/>
              <a:t>randomised</a:t>
            </a:r>
            <a:r>
              <a:rPr lang="en-US" dirty="0" smtClean="0"/>
              <a:t> controlled trials but may be beneficial for non-immune patients with persisting high </a:t>
            </a:r>
            <a:r>
              <a:rPr lang="en-US" dirty="0" err="1" smtClean="0"/>
              <a:t>parasitaemias</a:t>
            </a:r>
            <a:r>
              <a:rPr lang="en-US" dirty="0" smtClean="0"/>
              <a:t> (&gt; 10% circulating erythrocytes).</a:t>
            </a:r>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b="1" i="1" dirty="0" smtClean="0">
                <a:solidFill>
                  <a:schemeClr val="accent2"/>
                </a:solidFill>
              </a:rPr>
              <a:t>Management of non-</a:t>
            </a:r>
            <a:r>
              <a:rPr lang="en-US" sz="3200" b="1" i="1" dirty="0" err="1" smtClean="0">
                <a:solidFill>
                  <a:schemeClr val="accent2"/>
                </a:solidFill>
              </a:rPr>
              <a:t>falciparum</a:t>
            </a:r>
            <a:r>
              <a:rPr lang="en-US" sz="3200" b="1" i="1" dirty="0" smtClean="0">
                <a:solidFill>
                  <a:schemeClr val="accent2"/>
                </a:solidFill>
              </a:rPr>
              <a:t> malaria:</a:t>
            </a:r>
            <a:endParaRPr lang="ar-IQ" sz="3200" b="1" dirty="0">
              <a:solidFill>
                <a:schemeClr val="accent2"/>
              </a:solidFill>
            </a:endParaRPr>
          </a:p>
        </p:txBody>
      </p:sp>
      <p:sp>
        <p:nvSpPr>
          <p:cNvPr id="3" name="عنصر نائب للمحتوى 2"/>
          <p:cNvSpPr>
            <a:spLocks noGrp="1"/>
          </p:cNvSpPr>
          <p:nvPr>
            <p:ph idx="1"/>
          </p:nvPr>
        </p:nvSpPr>
        <p:spPr/>
        <p:txBody>
          <a:bodyPr/>
          <a:lstStyle/>
          <a:p>
            <a:pPr algn="just" rtl="0"/>
            <a:r>
              <a:rPr lang="en-US" i="1" dirty="0" smtClean="0"/>
              <a:t>P. </a:t>
            </a:r>
            <a:r>
              <a:rPr lang="en-US" i="1" dirty="0" err="1" smtClean="0"/>
              <a:t>vivax</a:t>
            </a:r>
            <a:r>
              <a:rPr lang="en-US" i="1" dirty="0" smtClean="0"/>
              <a:t>, P. </a:t>
            </a:r>
            <a:r>
              <a:rPr lang="en-US" i="1" dirty="0" err="1" smtClean="0"/>
              <a:t>ovale</a:t>
            </a:r>
            <a:r>
              <a:rPr lang="en-US" i="1" dirty="0" smtClean="0"/>
              <a:t> </a:t>
            </a:r>
            <a:r>
              <a:rPr lang="en-US" dirty="0" smtClean="0"/>
              <a:t>and</a:t>
            </a:r>
            <a:r>
              <a:rPr lang="en-US" i="1" dirty="0" smtClean="0"/>
              <a:t> P. </a:t>
            </a:r>
            <a:r>
              <a:rPr lang="en-US" i="1" dirty="0" err="1" smtClean="0"/>
              <a:t>malariae</a:t>
            </a:r>
            <a:r>
              <a:rPr lang="en-US" i="1" dirty="0" smtClean="0"/>
              <a:t> </a:t>
            </a:r>
            <a:r>
              <a:rPr lang="en-US" dirty="0" smtClean="0"/>
              <a:t>infections should be treated with oral </a:t>
            </a:r>
            <a:r>
              <a:rPr lang="en-US" dirty="0" err="1" smtClean="0"/>
              <a:t>chloroquine</a:t>
            </a:r>
            <a:r>
              <a:rPr lang="en-US" dirty="0" smtClean="0"/>
              <a:t>: 600 mg </a:t>
            </a:r>
            <a:r>
              <a:rPr lang="en-US" dirty="0" err="1" smtClean="0"/>
              <a:t>chloroquine</a:t>
            </a:r>
            <a:r>
              <a:rPr lang="en-US" dirty="0" smtClean="0"/>
              <a:t> base followed by 300 mg base in 6 hours, then 150 mg base 12-hourly for 2 more days. Some </a:t>
            </a:r>
            <a:r>
              <a:rPr lang="en-US" dirty="0" err="1" smtClean="0"/>
              <a:t>chloroquine</a:t>
            </a:r>
            <a:r>
              <a:rPr lang="en-US" dirty="0" smtClean="0"/>
              <a:t> resistance has been reported from Indonesia.</a:t>
            </a:r>
          </a:p>
          <a:p>
            <a:pPr algn="just" rtl="0"/>
            <a:r>
              <a:rPr lang="en-US" dirty="0" smtClean="0"/>
              <a:t>Late relapses can be prevented by prescribing </a:t>
            </a:r>
            <a:r>
              <a:rPr lang="en-US" dirty="0" err="1" smtClean="0"/>
              <a:t>antimalarial</a:t>
            </a:r>
            <a:r>
              <a:rPr lang="en-US" dirty="0" smtClean="0"/>
              <a:t> drugs in suppressive doses. </a:t>
            </a:r>
          </a:p>
          <a:p>
            <a:pPr algn="just" rtl="0"/>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dirty="0" smtClean="0"/>
              <a:t>However, ‘radical cure’ is now achieved in most patients with </a:t>
            </a:r>
            <a:r>
              <a:rPr lang="en-US" i="1" dirty="0" smtClean="0"/>
              <a:t>P. </a:t>
            </a:r>
            <a:r>
              <a:rPr lang="en-US" i="1" dirty="0" err="1" smtClean="0"/>
              <a:t>vivax</a:t>
            </a:r>
            <a:r>
              <a:rPr lang="en-US" i="1" dirty="0" smtClean="0"/>
              <a:t>  </a:t>
            </a:r>
            <a:r>
              <a:rPr lang="en-US" dirty="0" smtClean="0"/>
              <a:t>or</a:t>
            </a:r>
            <a:r>
              <a:rPr lang="en-US" i="1" dirty="0" smtClean="0"/>
              <a:t> P. </a:t>
            </a:r>
            <a:r>
              <a:rPr lang="en-US" i="1" dirty="0" err="1" smtClean="0"/>
              <a:t>ovale</a:t>
            </a:r>
            <a:r>
              <a:rPr lang="en-US" i="1" dirty="0" smtClean="0"/>
              <a:t>  </a:t>
            </a:r>
            <a:r>
              <a:rPr lang="en-US" dirty="0" smtClean="0"/>
              <a:t>malaria using a course of </a:t>
            </a:r>
            <a:r>
              <a:rPr lang="en-US" dirty="0" err="1" smtClean="0"/>
              <a:t>primaquine</a:t>
            </a:r>
            <a:r>
              <a:rPr lang="en-US" dirty="0" smtClean="0"/>
              <a:t> (15 mg daily for 14 days), which destroys the </a:t>
            </a:r>
            <a:r>
              <a:rPr lang="en-US" dirty="0" err="1" smtClean="0"/>
              <a:t>hypnozoite</a:t>
            </a:r>
            <a:r>
              <a:rPr lang="en-US" dirty="0" smtClean="0"/>
              <a:t> phase in the liver.</a:t>
            </a:r>
          </a:p>
          <a:p>
            <a:pPr algn="just" rtl="0"/>
            <a:r>
              <a:rPr lang="en-US" dirty="0" smtClean="0"/>
              <a:t>Haemolysis may develop in those who are G6PD-deficient.</a:t>
            </a:r>
          </a:p>
          <a:p>
            <a:pPr algn="just" rtl="0"/>
            <a:r>
              <a:rPr lang="en-US" dirty="0" smtClean="0"/>
              <a:t>Cyanosis due to the formation of </a:t>
            </a:r>
            <a:r>
              <a:rPr lang="en-US" dirty="0" err="1" smtClean="0"/>
              <a:t>methaemoglobin</a:t>
            </a:r>
            <a:r>
              <a:rPr lang="en-US" dirty="0" smtClean="0"/>
              <a:t> in the red cells is more common but not dangerous.</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Prevention:</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Clinical attacks of malaria may be preventable with chemoprophylaxis using </a:t>
            </a:r>
            <a:r>
              <a:rPr lang="en-US" dirty="0" err="1" smtClean="0"/>
              <a:t>chloroquine</a:t>
            </a:r>
            <a:r>
              <a:rPr lang="en-US" dirty="0" smtClean="0"/>
              <a:t>, </a:t>
            </a:r>
            <a:r>
              <a:rPr lang="en-US" dirty="0" err="1" smtClean="0"/>
              <a:t>atovaquone</a:t>
            </a:r>
            <a:r>
              <a:rPr lang="en-US" dirty="0" smtClean="0"/>
              <a:t> plus </a:t>
            </a:r>
            <a:r>
              <a:rPr lang="en-US" dirty="0" err="1" smtClean="0"/>
              <a:t>proguanil</a:t>
            </a:r>
            <a:r>
              <a:rPr lang="en-US" dirty="0" smtClean="0"/>
              <a:t> (</a:t>
            </a:r>
            <a:r>
              <a:rPr lang="en-US" dirty="0" err="1" smtClean="0"/>
              <a:t>Malarone</a:t>
            </a:r>
            <a:r>
              <a:rPr lang="en-US" dirty="0" smtClean="0"/>
              <a:t>), </a:t>
            </a:r>
            <a:r>
              <a:rPr lang="en-US" dirty="0" err="1" smtClean="0"/>
              <a:t>doxycycline</a:t>
            </a:r>
            <a:r>
              <a:rPr lang="en-US" dirty="0" smtClean="0"/>
              <a:t> or </a:t>
            </a:r>
            <a:r>
              <a:rPr lang="en-US" dirty="0" err="1" smtClean="0"/>
              <a:t>mefloquine</a:t>
            </a:r>
            <a:r>
              <a:rPr lang="en-US" dirty="0" smtClean="0"/>
              <a:t>.</a:t>
            </a:r>
          </a:p>
          <a:p>
            <a:pPr algn="just" rtl="0"/>
            <a:r>
              <a:rPr lang="en-US" dirty="0" smtClean="0"/>
              <a:t>The risk of malaria in the area to be visited and the degree of </a:t>
            </a:r>
            <a:r>
              <a:rPr lang="en-US" dirty="0" err="1" smtClean="0"/>
              <a:t>chloroquine</a:t>
            </a:r>
            <a:r>
              <a:rPr lang="en-US" dirty="0" smtClean="0"/>
              <a:t> resistance guide the recommendations for prophylaxis.</a:t>
            </a: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idx="1"/>
          </p:nvPr>
        </p:nvPicPr>
        <p:blipFill>
          <a:blip r:embed="rId2"/>
          <a:stretch>
            <a:fillRect/>
          </a:stretch>
        </p:blipFill>
        <p:spPr>
          <a:xfrm>
            <a:off x="214282" y="1714488"/>
            <a:ext cx="8786874" cy="3643338"/>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b="1" dirty="0" smtClean="0"/>
              <a:t>The recommended doses for protection of the non-immune:</a:t>
            </a:r>
            <a:endParaRPr lang="ar-IQ" sz="3200" b="1" dirty="0"/>
          </a:p>
        </p:txBody>
      </p:sp>
      <p:pic>
        <p:nvPicPr>
          <p:cNvPr id="4" name="عنصر نائب للمحتوى 3" descr="Capture.PNG"/>
          <p:cNvPicPr>
            <a:picLocks noGrp="1" noChangeAspect="1"/>
          </p:cNvPicPr>
          <p:nvPr>
            <p:ph idx="1"/>
          </p:nvPr>
        </p:nvPicPr>
        <p:blipFill>
          <a:blip r:embed="rId2"/>
          <a:stretch>
            <a:fillRect/>
          </a:stretch>
        </p:blipFill>
        <p:spPr>
          <a:xfrm>
            <a:off x="142844" y="1643050"/>
            <a:ext cx="8858312" cy="35719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dirty="0" err="1" smtClean="0"/>
              <a:t>Fansidar</a:t>
            </a:r>
            <a:r>
              <a:rPr lang="en-US" dirty="0" smtClean="0"/>
              <a:t> should not be used for chemoprophylaxis, as deaths have occurred from </a:t>
            </a:r>
            <a:r>
              <a:rPr lang="en-US" dirty="0" err="1" smtClean="0"/>
              <a:t>agranulocytosis</a:t>
            </a:r>
            <a:r>
              <a:rPr lang="en-US" dirty="0" smtClean="0"/>
              <a:t> or Stevens–Johnson syndrome. </a:t>
            </a:r>
          </a:p>
          <a:p>
            <a:pPr algn="just" rtl="0"/>
            <a:r>
              <a:rPr lang="en-US" dirty="0" err="1" smtClean="0"/>
              <a:t>Mefloquine</a:t>
            </a:r>
            <a:r>
              <a:rPr lang="en-US" dirty="0" smtClean="0"/>
              <a:t> is useful in areas of multiple drug resistance, such as East and Central Africa and Papua New Guinea. Experience shows it to be safe for at least 2 years, but there are several contraindications to its use.</a:t>
            </a:r>
            <a:endParaRPr lang="ar-IQ"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Expert advice is required for individuals unable to tolerate the first-line agents listed, or in whom they are contraindicated. </a:t>
            </a:r>
          </a:p>
          <a:p>
            <a:pPr algn="just" rtl="0"/>
            <a:r>
              <a:rPr lang="en-US" dirty="0" err="1" smtClean="0"/>
              <a:t>Mefloquine</a:t>
            </a:r>
            <a:r>
              <a:rPr lang="en-US" dirty="0" smtClean="0"/>
              <a:t> should be started 2–3 weeks before travel to give time for assessment of side-effects.</a:t>
            </a:r>
            <a:endParaRPr lang="ar-IQ"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err="1" smtClean="0"/>
              <a:t>Chloroquine</a:t>
            </a:r>
            <a:r>
              <a:rPr lang="en-US" dirty="0" smtClean="0"/>
              <a:t> should not be taken continuously as a prophylactic for more than 5 years without regular ophthalmic examination, as it may cause irreversible retinopathy.</a:t>
            </a:r>
          </a:p>
          <a:p>
            <a:pPr algn="just" rtl="0"/>
            <a:r>
              <a:rPr lang="en-US" dirty="0" smtClean="0"/>
              <a:t>Pregnant and lactating women may take </a:t>
            </a:r>
            <a:r>
              <a:rPr lang="en-US" dirty="0" err="1" smtClean="0"/>
              <a:t>proguanil</a:t>
            </a:r>
            <a:r>
              <a:rPr lang="en-US" dirty="0" smtClean="0"/>
              <a:t> or </a:t>
            </a:r>
            <a:r>
              <a:rPr lang="en-US" dirty="0" err="1" smtClean="0"/>
              <a:t>chloroquine</a:t>
            </a:r>
            <a:r>
              <a:rPr lang="en-US" dirty="0" smtClean="0"/>
              <a:t> safely.</a:t>
            </a:r>
            <a:endParaRPr lang="ar-IQ"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3" name="عنصر نائب للمحتوى 2"/>
          <p:cNvSpPr>
            <a:spLocks noGrp="1"/>
          </p:cNvSpPr>
          <p:nvPr>
            <p:ph sz="half" idx="1"/>
          </p:nvPr>
        </p:nvSpPr>
        <p:spPr>
          <a:xfrm>
            <a:off x="214282" y="1571612"/>
            <a:ext cx="3714776" cy="3839697"/>
          </a:xfrm>
        </p:spPr>
        <p:txBody>
          <a:bodyPr>
            <a:noAutofit/>
          </a:bodyPr>
          <a:lstStyle/>
          <a:p>
            <a:pPr algn="just" rtl="0"/>
            <a:r>
              <a:rPr lang="en-US" sz="2400" dirty="0" smtClean="0"/>
              <a:t>Prevention also involves advice about the use of high-percentage </a:t>
            </a:r>
            <a:r>
              <a:rPr lang="en-US" sz="2400" dirty="0" err="1" smtClean="0"/>
              <a:t>diethyltoluamide</a:t>
            </a:r>
            <a:r>
              <a:rPr lang="en-US" sz="2400" dirty="0" smtClean="0"/>
              <a:t> (DEET), covering up extremities when out after dark and sleeping under </a:t>
            </a:r>
            <a:r>
              <a:rPr lang="en-US" sz="2400" dirty="0" err="1" smtClean="0"/>
              <a:t>permethrin</a:t>
            </a:r>
            <a:r>
              <a:rPr lang="en-US" sz="2400" dirty="0" smtClean="0"/>
              <a:t>-impregnated mosquito nets.</a:t>
            </a:r>
            <a:endParaRPr lang="ar-IQ" sz="2400" dirty="0"/>
          </a:p>
        </p:txBody>
      </p:sp>
      <p:pic>
        <p:nvPicPr>
          <p:cNvPr id="6146" name="Picture 2"/>
          <p:cNvPicPr>
            <a:picLocks noGrp="1" noChangeAspect="1" noChangeArrowheads="1"/>
          </p:cNvPicPr>
          <p:nvPr>
            <p:ph sz="half" idx="2"/>
          </p:nvPr>
        </p:nvPicPr>
        <p:blipFill>
          <a:blip r:embed="rId2"/>
          <a:srcRect/>
          <a:stretch>
            <a:fillRect/>
          </a:stretch>
        </p:blipFill>
        <p:spPr bwMode="auto">
          <a:xfrm>
            <a:off x="4214810" y="1571612"/>
            <a:ext cx="4714908"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i="1" dirty="0" smtClean="0">
                <a:solidFill>
                  <a:schemeClr val="accent2"/>
                </a:solidFill>
              </a:rPr>
              <a:t>Malaria control in endemic areas:</a:t>
            </a:r>
            <a:endParaRPr lang="ar-IQ" sz="3600" b="1" dirty="0">
              <a:solidFill>
                <a:schemeClr val="accent2"/>
              </a:solidFill>
            </a:endParaRPr>
          </a:p>
        </p:txBody>
      </p:sp>
      <p:sp>
        <p:nvSpPr>
          <p:cNvPr id="5" name="عنصر نائب للمحتوى 4"/>
          <p:cNvSpPr>
            <a:spLocks noGrp="1"/>
          </p:cNvSpPr>
          <p:nvPr>
            <p:ph idx="1"/>
          </p:nvPr>
        </p:nvSpPr>
        <p:spPr>
          <a:xfrm>
            <a:off x="612648" y="1500174"/>
            <a:ext cx="8153400" cy="4495800"/>
          </a:xfrm>
        </p:spPr>
        <p:txBody>
          <a:bodyPr>
            <a:normAutofit/>
          </a:bodyPr>
          <a:lstStyle/>
          <a:p>
            <a:pPr algn="just" rtl="0"/>
            <a:r>
              <a:rPr lang="en-US" dirty="0" smtClean="0"/>
              <a:t>There are major initiatives under way to reduce malaria in endemic areas and it is estimated that these would be cost-effective, even at a cost of $3 billion per year.</a:t>
            </a:r>
          </a:p>
          <a:p>
            <a:pPr algn="just" rtl="0"/>
            <a:r>
              <a:rPr lang="en-US" dirty="0" smtClean="0"/>
              <a:t>Successful </a:t>
            </a:r>
            <a:r>
              <a:rPr lang="en-US" dirty="0" err="1" smtClean="0"/>
              <a:t>programmes</a:t>
            </a:r>
            <a:r>
              <a:rPr lang="en-US" dirty="0" smtClean="0"/>
              <a:t> have involved a combination of vector control, including indoor residual spraying, use of long-lasting insecticide-treated bed nets (ITNs) and intermittent preventative therapy (IPT) (repeated dose of prophylactic drugs in high-risk groups such as children and pregnant women).</a:t>
            </a:r>
            <a:endParaRPr lang="ar-IQ"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Development of a fully protective malaria vaccine is still some way off, which is not surprising considering that natural immunity is incomplete and not long-lived.</a:t>
            </a:r>
          </a:p>
          <a:p>
            <a:pPr algn="just" rtl="0"/>
            <a:r>
              <a:rPr lang="en-US" dirty="0" smtClean="0"/>
              <a:t>There is, however, some evidence that vaccination can reduce the incidence of severe malaria in populations. Trial vaccines are being evaluated in Africa.</a:t>
            </a:r>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n w="10541" cmpd="sng">
                  <a:solidFill>
                    <a:schemeClr val="accent1">
                      <a:shade val="88000"/>
                      <a:satMod val="110000"/>
                    </a:schemeClr>
                  </a:solidFill>
                  <a:prstDash val="solid"/>
                </a:ln>
                <a:solidFill>
                  <a:srgbClr val="FF0000"/>
                </a:solidFill>
              </a:rPr>
              <a:t>Toxoplasmosis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half" idx="1"/>
          </p:nvPr>
        </p:nvSpPr>
        <p:spPr>
          <a:xfrm>
            <a:off x="0" y="2160589"/>
            <a:ext cx="3697709" cy="3880772"/>
          </a:xfrm>
        </p:spPr>
        <p:txBody>
          <a:bodyPr>
            <a:normAutofit/>
          </a:bodyPr>
          <a:lstStyle/>
          <a:p>
            <a:pPr algn="just" rtl="0"/>
            <a:r>
              <a:rPr lang="en-US" sz="2400" i="1" dirty="0" err="1" smtClean="0"/>
              <a:t>Toxoplasma</a:t>
            </a:r>
            <a:r>
              <a:rPr lang="en-US" sz="2400" i="1" dirty="0" smtClean="0"/>
              <a:t> </a:t>
            </a:r>
            <a:r>
              <a:rPr lang="en-US" sz="2400" i="1" dirty="0" err="1" smtClean="0"/>
              <a:t>gondii</a:t>
            </a:r>
            <a:r>
              <a:rPr lang="en-US" sz="2400" i="1" dirty="0" smtClean="0"/>
              <a:t> </a:t>
            </a:r>
            <a:r>
              <a:rPr lang="en-US" sz="2400" dirty="0" smtClean="0"/>
              <a:t>is an intracellular parasite. </a:t>
            </a:r>
          </a:p>
          <a:p>
            <a:pPr algn="just" rtl="0"/>
            <a:r>
              <a:rPr lang="en-US" sz="2400" dirty="0" smtClean="0"/>
              <a:t>The sexual phase of the parasite’s life cycle occurs in the small intestinal epithelium of the domestic cat.</a:t>
            </a:r>
            <a:endParaRPr lang="ar-IQ" sz="2400" dirty="0"/>
          </a:p>
        </p:txBody>
      </p:sp>
      <p:pic>
        <p:nvPicPr>
          <p:cNvPr id="1026" name="Picture 2"/>
          <p:cNvPicPr>
            <a:picLocks noGrp="1" noChangeAspect="1" noChangeArrowheads="1"/>
          </p:cNvPicPr>
          <p:nvPr>
            <p:ph sz="half" idx="2"/>
          </p:nvPr>
        </p:nvPicPr>
        <p:blipFill>
          <a:blip r:embed="rId2"/>
          <a:stretch>
            <a:fillRect/>
          </a:stretch>
        </p:blipFill>
        <p:spPr bwMode="auto">
          <a:xfrm>
            <a:off x="4105665" y="754802"/>
            <a:ext cx="4642799" cy="6035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a:xfrm>
            <a:off x="609598" y="2160590"/>
            <a:ext cx="7562801" cy="3880773"/>
          </a:xfrm>
        </p:spPr>
        <p:txBody>
          <a:bodyPr>
            <a:normAutofit/>
          </a:bodyPr>
          <a:lstStyle/>
          <a:p>
            <a:pPr algn="just" rtl="0"/>
            <a:r>
              <a:rPr lang="en-US" sz="2400" dirty="0" err="1" smtClean="0"/>
              <a:t>Oöcysts</a:t>
            </a:r>
            <a:r>
              <a:rPr lang="en-US" sz="2400" dirty="0" smtClean="0"/>
              <a:t> are shed in cat </a:t>
            </a:r>
            <a:r>
              <a:rPr lang="en-US" sz="2400" dirty="0" err="1" smtClean="0"/>
              <a:t>faeces</a:t>
            </a:r>
            <a:r>
              <a:rPr lang="en-US" sz="2400" dirty="0" smtClean="0"/>
              <a:t> and are spread to intermediate hosts (pigs, sheep and also humans) through widespread contamination of soil. </a:t>
            </a:r>
          </a:p>
          <a:p>
            <a:pPr algn="just" rtl="0"/>
            <a:r>
              <a:rPr lang="en-US" sz="2400" dirty="0" err="1" smtClean="0"/>
              <a:t>Oöcysts</a:t>
            </a:r>
            <a:r>
              <a:rPr lang="en-US" sz="2400" dirty="0" smtClean="0"/>
              <a:t> may survive in moist conditions for weeks or months. Once they are ingested, the parasite transforms into rapidly dividing </a:t>
            </a:r>
            <a:r>
              <a:rPr lang="en-US" sz="2400" dirty="0" err="1" smtClean="0"/>
              <a:t>tachyzoites</a:t>
            </a:r>
            <a:r>
              <a:rPr lang="en-US" sz="2400" dirty="0" smtClean="0"/>
              <a:t> through cycles of asexual multiplication.</a:t>
            </a:r>
            <a:endParaRPr lang="ar-IQ"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09598" y="2160591"/>
            <a:ext cx="7562801" cy="3860698"/>
          </a:xfrm>
        </p:spPr>
        <p:txBody>
          <a:bodyPr>
            <a:normAutofit/>
          </a:bodyPr>
          <a:lstStyle/>
          <a:p>
            <a:pPr algn="just" rtl="0"/>
            <a:r>
              <a:rPr lang="en-US" sz="2400" dirty="0" smtClean="0"/>
              <a:t>This leads to the formation of microscopic tissue cysts containing </a:t>
            </a:r>
            <a:r>
              <a:rPr lang="en-US" sz="2400" dirty="0" err="1" smtClean="0"/>
              <a:t>bradyzoites</a:t>
            </a:r>
            <a:r>
              <a:rPr lang="en-US" sz="2400" dirty="0" smtClean="0"/>
              <a:t>, which persist for the lifetime of the host. </a:t>
            </a:r>
          </a:p>
          <a:p>
            <a:pPr algn="just" rtl="0"/>
            <a:r>
              <a:rPr lang="en-US" sz="2400" dirty="0" smtClean="0"/>
              <a:t>Cats become infected or </a:t>
            </a:r>
            <a:r>
              <a:rPr lang="en-US" sz="2400" dirty="0" err="1" smtClean="0"/>
              <a:t>reinfected</a:t>
            </a:r>
            <a:r>
              <a:rPr lang="en-US" sz="2400" dirty="0" smtClean="0"/>
              <a:t> by ingesting tissue cysts in prey such as rodents and birds.</a:t>
            </a:r>
            <a:endParaRPr lang="ar-IQ"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268760"/>
            <a:ext cx="8964487" cy="5112568"/>
          </a:xfrm>
        </p:spPr>
        <p:txBody>
          <a:bodyPr>
            <a:normAutofit/>
          </a:bodyPr>
          <a:lstStyle/>
          <a:p>
            <a:pPr algn="just" rtl="0"/>
            <a:r>
              <a:rPr lang="en-US" sz="2400" dirty="0" smtClean="0"/>
              <a:t>Following previous WHO-sponsored campaigns focusing on prevention and effective treatment, the incidence of malaria was greatly reduced between 1950 and 1960, but since 1970 there has been resurgence</a:t>
            </a:r>
            <a:r>
              <a:rPr lang="en-US" sz="2400" dirty="0" smtClean="0"/>
              <a:t>.</a:t>
            </a:r>
          </a:p>
          <a:p>
            <a:pPr algn="just" rtl="0"/>
            <a:endParaRPr lang="en-US" sz="2400" dirty="0" smtClean="0"/>
          </a:p>
          <a:p>
            <a:pPr algn="just" rtl="0"/>
            <a:r>
              <a:rPr lang="en-US" sz="2000" dirty="0" smtClean="0"/>
              <a:t>Furthermore, </a:t>
            </a:r>
            <a:r>
              <a:rPr lang="en-US" sz="2000" i="1" dirty="0" smtClean="0"/>
              <a:t>P. </a:t>
            </a:r>
            <a:r>
              <a:rPr lang="en-US" sz="2000" i="1" dirty="0" err="1" smtClean="0"/>
              <a:t>falciparum</a:t>
            </a:r>
            <a:r>
              <a:rPr lang="en-US" sz="2000" i="1" dirty="0" smtClean="0"/>
              <a:t> </a:t>
            </a:r>
            <a:r>
              <a:rPr lang="en-US" sz="2000" dirty="0" smtClean="0"/>
              <a:t>has now become resistant to </a:t>
            </a:r>
            <a:r>
              <a:rPr lang="en-US" sz="2000" dirty="0" err="1" smtClean="0"/>
              <a:t>chloroquine</a:t>
            </a:r>
            <a:r>
              <a:rPr lang="en-US" sz="2000" dirty="0" smtClean="0"/>
              <a:t> and </a:t>
            </a:r>
            <a:r>
              <a:rPr lang="en-US" sz="2000" dirty="0" err="1" smtClean="0"/>
              <a:t>sulfadoxine-pyrimethamine</a:t>
            </a:r>
            <a:r>
              <a:rPr lang="en-US" sz="2000" dirty="0" smtClean="0"/>
              <a:t>, initially in South-east Asia and now throughout Africa.</a:t>
            </a:r>
            <a:endParaRPr lang="ar-IQ"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598" y="2160590"/>
            <a:ext cx="7994849" cy="3880773"/>
          </a:xfrm>
        </p:spPr>
        <p:txBody>
          <a:bodyPr>
            <a:normAutofit/>
          </a:bodyPr>
          <a:lstStyle/>
          <a:p>
            <a:pPr algn="just" rtl="0"/>
            <a:r>
              <a:rPr lang="en-US" sz="2800" dirty="0" smtClean="0"/>
              <a:t>Human acquisition of infection occurs via </a:t>
            </a:r>
            <a:r>
              <a:rPr lang="en-US" sz="2800" dirty="0" err="1" smtClean="0"/>
              <a:t>oöcyst</a:t>
            </a:r>
            <a:r>
              <a:rPr lang="en-US" sz="2800" dirty="0" smtClean="0"/>
              <a:t>-contaminated soil, salads and vegetables, or by the ingestion or tasting of raw or undercooked meats containing tissue cysts. </a:t>
            </a:r>
          </a:p>
          <a:p>
            <a:pPr algn="just" rtl="0"/>
            <a:r>
              <a:rPr lang="en-US" sz="2800" dirty="0" smtClean="0"/>
              <a:t>Sheep, pigs and rabbits are the most common meat sources.</a:t>
            </a:r>
            <a:endParaRPr lang="ar-IQ"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sz="2400" dirty="0" smtClean="0"/>
              <a:t>Outbreaks of toxoplasmosis have been linked to the consumption of unfiltered water. </a:t>
            </a:r>
          </a:p>
          <a:p>
            <a:pPr algn="just" rtl="0"/>
            <a:r>
              <a:rPr lang="en-US" sz="2400" dirty="0" smtClean="0"/>
              <a:t>In developed countries, toxoplasmosis is the most common </a:t>
            </a:r>
            <a:r>
              <a:rPr lang="en-US" sz="2400" dirty="0" err="1" smtClean="0"/>
              <a:t>protozoal</a:t>
            </a:r>
            <a:r>
              <a:rPr lang="en-US" sz="2400" dirty="0" smtClean="0"/>
              <a:t> infection; around 22% of adults in the UK are </a:t>
            </a:r>
            <a:r>
              <a:rPr lang="en-US" sz="2400" dirty="0" err="1" smtClean="0"/>
              <a:t>seropositive</a:t>
            </a:r>
            <a:r>
              <a:rPr lang="en-US" sz="2400" dirty="0" smtClean="0"/>
              <a:t>. </a:t>
            </a:r>
          </a:p>
          <a:p>
            <a:pPr algn="just" rtl="0"/>
            <a:r>
              <a:rPr lang="en-US" sz="2400" dirty="0" smtClean="0"/>
              <a:t>Most primary infections are subclinical; however, toxoplasmosis is thought to account for about 15% of </a:t>
            </a:r>
            <a:r>
              <a:rPr lang="en-US" sz="2400" dirty="0" err="1" smtClean="0"/>
              <a:t>heterophile</a:t>
            </a:r>
            <a:r>
              <a:rPr lang="en-US" sz="2400" dirty="0" smtClean="0"/>
              <a:t> antibody-negative glandular fever.</a:t>
            </a:r>
            <a:endParaRPr lang="ar-IQ"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In India or Brazil, approximately 40–60% of pregnant females are </a:t>
            </a:r>
            <a:r>
              <a:rPr lang="en-US" dirty="0" err="1" smtClean="0"/>
              <a:t>seropositive</a:t>
            </a:r>
            <a:r>
              <a:rPr lang="en-US" dirty="0" smtClean="0"/>
              <a:t> for </a:t>
            </a:r>
            <a:r>
              <a:rPr lang="en-US" i="1" dirty="0" err="1" smtClean="0"/>
              <a:t>Toxoplasma</a:t>
            </a:r>
            <a:r>
              <a:rPr lang="en-US" dirty="0" smtClean="0"/>
              <a:t>. </a:t>
            </a:r>
          </a:p>
          <a:p>
            <a:pPr algn="just" rtl="0"/>
            <a:r>
              <a:rPr lang="en-US" dirty="0" smtClean="0"/>
              <a:t>In HIV infection, toxoplasmosis is an important opportunistic infection with considerable morbidity and mortality.</a:t>
            </a:r>
          </a:p>
          <a:p>
            <a:pPr algn="just" rtl="0"/>
            <a:r>
              <a:rPr lang="en-US" dirty="0" err="1" smtClean="0"/>
              <a:t>Generalised</a:t>
            </a:r>
            <a:r>
              <a:rPr lang="en-US" dirty="0" smtClean="0"/>
              <a:t> toxoplasmosis has been described after accidental laboratory infection with highly virulent strains.</a:t>
            </a:r>
            <a:endParaRPr lang="ar-IQ"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a:xfrm>
            <a:off x="612648" y="1500174"/>
            <a:ext cx="8153400" cy="4495800"/>
          </a:xfrm>
        </p:spPr>
        <p:txBody>
          <a:bodyPr>
            <a:normAutofit/>
          </a:bodyPr>
          <a:lstStyle/>
          <a:p>
            <a:pPr algn="just" rtl="0"/>
            <a:r>
              <a:rPr lang="en-US" sz="2400" i="1" u="sng" dirty="0" smtClean="0"/>
              <a:t>In most </a:t>
            </a:r>
            <a:r>
              <a:rPr lang="en-US" sz="2400" i="1" u="sng" dirty="0" err="1" smtClean="0"/>
              <a:t>immunocompetent</a:t>
            </a:r>
            <a:r>
              <a:rPr lang="en-US" sz="2400" i="1" u="sng" dirty="0" smtClean="0"/>
              <a:t> individuals, including children and pregnant women, the infection goes unnoticed</a:t>
            </a:r>
            <a:r>
              <a:rPr lang="en-US" sz="2400" dirty="0" smtClean="0"/>
              <a:t>.</a:t>
            </a:r>
          </a:p>
          <a:p>
            <a:pPr algn="just" rtl="0"/>
            <a:r>
              <a:rPr lang="en-US" sz="2400" dirty="0" smtClean="0"/>
              <a:t>In approximately 10% of patients it causes a self-limiting illness, most common in adults aged 25–35 years. </a:t>
            </a:r>
          </a:p>
          <a:p>
            <a:pPr algn="just" rtl="0"/>
            <a:r>
              <a:rPr lang="en-US" sz="2400" dirty="0" smtClean="0"/>
              <a:t>The most common presenting feature is painless </a:t>
            </a:r>
            <a:r>
              <a:rPr lang="en-US" sz="2400" dirty="0" err="1" smtClean="0"/>
              <a:t>lymphadenopathy</a:t>
            </a:r>
            <a:r>
              <a:rPr lang="en-US" sz="2400" dirty="0" smtClean="0"/>
              <a:t>, either local or </a:t>
            </a:r>
            <a:r>
              <a:rPr lang="en-US" sz="2400" dirty="0" err="1" smtClean="0"/>
              <a:t>generalised</a:t>
            </a:r>
            <a:r>
              <a:rPr lang="en-US" sz="2400" dirty="0" smtClean="0"/>
              <a:t>.</a:t>
            </a:r>
            <a:endParaRPr lang="ar-IQ"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dirty="0" smtClean="0"/>
              <a:t>In particular, the cervical nodes are involved, but </a:t>
            </a:r>
            <a:r>
              <a:rPr lang="en-US" sz="2400" dirty="0" err="1" smtClean="0"/>
              <a:t>mediastinal</a:t>
            </a:r>
            <a:r>
              <a:rPr lang="en-US" sz="2400" dirty="0" smtClean="0"/>
              <a:t>, mesenteric or retroperitoneal groups may be affected. </a:t>
            </a:r>
          </a:p>
          <a:p>
            <a:pPr algn="just" rtl="0"/>
            <a:r>
              <a:rPr lang="en-US" sz="2400" dirty="0" smtClean="0"/>
              <a:t>The spleen is seldom palpable. </a:t>
            </a:r>
          </a:p>
          <a:p>
            <a:pPr algn="just" rtl="0"/>
            <a:r>
              <a:rPr lang="en-US" sz="2400" dirty="0" smtClean="0"/>
              <a:t>Most patients have no systemic symptoms, but some complain of malaise, fever, fatigue, muscle pain, sore throat and headache.</a:t>
            </a:r>
            <a:endParaRPr lang="ar-IQ"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Complete resolution usually occurs within a few months, although symptoms and </a:t>
            </a:r>
            <a:r>
              <a:rPr lang="en-US" dirty="0" err="1" smtClean="0"/>
              <a:t>lymphadenopathy</a:t>
            </a:r>
            <a:r>
              <a:rPr lang="en-US" dirty="0" smtClean="0"/>
              <a:t> tend to fluctuate unpredictably and some patients do not recover completely for a year or more. </a:t>
            </a:r>
          </a:p>
          <a:p>
            <a:pPr algn="just" rtl="0"/>
            <a:r>
              <a:rPr lang="en-US" dirty="0" smtClean="0"/>
              <a:t>Very infrequently, patients may develop encephalitis, </a:t>
            </a:r>
            <a:r>
              <a:rPr lang="en-US" dirty="0" err="1" smtClean="0"/>
              <a:t>myocarditis</a:t>
            </a:r>
            <a:r>
              <a:rPr lang="en-US" dirty="0" smtClean="0"/>
              <a:t>, </a:t>
            </a:r>
            <a:r>
              <a:rPr lang="en-US" dirty="0" err="1" smtClean="0"/>
              <a:t>polymyositis</a:t>
            </a:r>
            <a:r>
              <a:rPr lang="en-US" dirty="0" smtClean="0"/>
              <a:t>, </a:t>
            </a:r>
            <a:r>
              <a:rPr lang="en-US" dirty="0" err="1" smtClean="0"/>
              <a:t>pneumonitis</a:t>
            </a:r>
            <a:r>
              <a:rPr lang="en-US" dirty="0" smtClean="0"/>
              <a:t> or hepatitis.</a:t>
            </a:r>
            <a:endParaRPr lang="ar-IQ"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a:xfrm>
            <a:off x="357158" y="1571612"/>
            <a:ext cx="3886200" cy="4572000"/>
          </a:xfrm>
        </p:spPr>
        <p:txBody>
          <a:bodyPr/>
          <a:lstStyle/>
          <a:p>
            <a:pPr algn="just" rtl="0"/>
            <a:r>
              <a:rPr lang="en-US" dirty="0" err="1" smtClean="0"/>
              <a:t>Retinochoroiditis</a:t>
            </a:r>
            <a:r>
              <a:rPr lang="en-US" dirty="0" smtClean="0"/>
              <a:t> is nearly always the result of congenital infection but has also been reported in acquired disease.</a:t>
            </a:r>
            <a:endParaRPr lang="ar-IQ" dirty="0"/>
          </a:p>
        </p:txBody>
      </p:sp>
      <p:pic>
        <p:nvPicPr>
          <p:cNvPr id="7" name="عنصر نائب للمحتوى 6" descr="Capture.PNG"/>
          <p:cNvPicPr>
            <a:picLocks noGrp="1" noChangeAspect="1"/>
          </p:cNvPicPr>
          <p:nvPr>
            <p:ph sz="half" idx="2"/>
          </p:nvPr>
        </p:nvPicPr>
        <p:blipFill>
          <a:blip r:embed="rId2"/>
          <a:stretch>
            <a:fillRect/>
          </a:stretch>
        </p:blipFill>
        <p:spPr>
          <a:xfrm>
            <a:off x="4857752" y="1714488"/>
            <a:ext cx="3886200" cy="3584847"/>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a:bodyPr>
          <a:lstStyle/>
          <a:p>
            <a:r>
              <a:rPr lang="en-US" sz="4000" b="1" dirty="0" smtClean="0">
                <a:solidFill>
                  <a:srgbClr val="FF0000"/>
                </a:solidFill>
              </a:rPr>
              <a:t>Congenital toxoplasmosis:</a:t>
            </a:r>
            <a:endParaRPr lang="ar-IQ" sz="4000" b="1" dirty="0">
              <a:solidFill>
                <a:srgbClr val="FF0000"/>
              </a:solidFill>
            </a:endParaRPr>
          </a:p>
        </p:txBody>
      </p:sp>
      <p:sp>
        <p:nvSpPr>
          <p:cNvPr id="6" name="عنصر نائب للمحتوى 5"/>
          <p:cNvSpPr>
            <a:spLocks noGrp="1"/>
          </p:cNvSpPr>
          <p:nvPr>
            <p:ph idx="1"/>
          </p:nvPr>
        </p:nvSpPr>
        <p:spPr/>
        <p:txBody>
          <a:bodyPr>
            <a:normAutofit/>
          </a:bodyPr>
          <a:lstStyle/>
          <a:p>
            <a:pPr algn="just" rtl="0"/>
            <a:r>
              <a:rPr lang="en-US" sz="2400" dirty="0" smtClean="0"/>
              <a:t>Acute toxoplasmosis, mostly subclinical, affects 0.3–1% of pregnant women, with an approximately 60% transmission rate to the fetus which increases with increasing gestation. </a:t>
            </a:r>
          </a:p>
          <a:p>
            <a:pPr algn="just" rtl="0"/>
            <a:r>
              <a:rPr lang="en-US" sz="2400" dirty="0" err="1" smtClean="0"/>
              <a:t>Seropositive</a:t>
            </a:r>
            <a:r>
              <a:rPr lang="en-US" sz="2400" dirty="0" smtClean="0"/>
              <a:t> females infected 6 months before conception have no risk of fetal transmission.</a:t>
            </a:r>
            <a:endParaRPr lang="ar-IQ"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dirty="0" smtClean="0">
                <a:solidFill>
                  <a:schemeClr val="tx2">
                    <a:lumMod val="60000"/>
                    <a:lumOff val="40000"/>
                  </a:schemeClr>
                </a:solidFill>
              </a:rPr>
              <a:t>Congenital disease affects approximately 40% of infected fetuses, and is more likely and more severe with infection early in gestation.</a:t>
            </a:r>
          </a:p>
          <a:p>
            <a:pPr algn="just" rtl="0"/>
            <a:r>
              <a:rPr lang="en-US" sz="2400" dirty="0" smtClean="0">
                <a:solidFill>
                  <a:schemeClr val="tx2">
                    <a:lumMod val="60000"/>
                    <a:lumOff val="40000"/>
                  </a:schemeClr>
                </a:solidFill>
              </a:rPr>
              <a:t>Many fetal infections are subclinical at birth but long-term </a:t>
            </a:r>
            <a:r>
              <a:rPr lang="en-US" sz="2400" dirty="0" err="1" smtClean="0">
                <a:solidFill>
                  <a:schemeClr val="tx2">
                    <a:lumMod val="60000"/>
                    <a:lumOff val="40000"/>
                  </a:schemeClr>
                </a:solidFill>
              </a:rPr>
              <a:t>sequelae</a:t>
            </a:r>
            <a:r>
              <a:rPr lang="en-US" sz="2400" dirty="0" smtClean="0">
                <a:solidFill>
                  <a:schemeClr val="tx2">
                    <a:lumMod val="60000"/>
                    <a:lumOff val="40000"/>
                  </a:schemeClr>
                </a:solidFill>
              </a:rPr>
              <a:t> include </a:t>
            </a:r>
            <a:r>
              <a:rPr lang="en-US" sz="2400" dirty="0" err="1" smtClean="0">
                <a:solidFill>
                  <a:schemeClr val="tx2">
                    <a:lumMod val="60000"/>
                    <a:lumOff val="40000"/>
                  </a:schemeClr>
                </a:solidFill>
              </a:rPr>
              <a:t>retinochoroiditis</a:t>
            </a:r>
            <a:r>
              <a:rPr lang="en-US" sz="2400" dirty="0" smtClean="0">
                <a:solidFill>
                  <a:schemeClr val="tx2">
                    <a:lumMod val="60000"/>
                    <a:lumOff val="40000"/>
                  </a:schemeClr>
                </a:solidFill>
              </a:rPr>
              <a:t>, </a:t>
            </a:r>
            <a:r>
              <a:rPr lang="en-US" sz="2400" dirty="0" err="1" smtClean="0">
                <a:solidFill>
                  <a:schemeClr val="tx2">
                    <a:lumMod val="60000"/>
                    <a:lumOff val="40000"/>
                  </a:schemeClr>
                </a:solidFill>
              </a:rPr>
              <a:t>microcephaly</a:t>
            </a:r>
            <a:r>
              <a:rPr lang="en-US" sz="2400" dirty="0" smtClean="0">
                <a:solidFill>
                  <a:schemeClr val="tx2">
                    <a:lumMod val="60000"/>
                    <a:lumOff val="40000"/>
                  </a:schemeClr>
                </a:solidFill>
              </a:rPr>
              <a:t> and hydrocephalus.</a:t>
            </a:r>
            <a:endParaRPr lang="ar-IQ" sz="2400" dirty="0">
              <a:solidFill>
                <a:schemeClr val="tx2">
                  <a:lumMod val="60000"/>
                  <a:lumOff val="40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idx="1"/>
          </p:nvPr>
        </p:nvSpPr>
        <p:spPr/>
        <p:txBody>
          <a:bodyPr>
            <a:noAutofit/>
          </a:bodyPr>
          <a:lstStyle/>
          <a:p>
            <a:pPr algn="just" rtl="0"/>
            <a:r>
              <a:rPr lang="en-US" sz="2400" dirty="0" smtClean="0"/>
              <a:t>In contrast to </a:t>
            </a:r>
            <a:r>
              <a:rPr lang="en-US" sz="2400" dirty="0" err="1" smtClean="0"/>
              <a:t>immunocompromised</a:t>
            </a:r>
            <a:r>
              <a:rPr lang="en-US" sz="2400" dirty="0" smtClean="0"/>
              <a:t> patients, in whom the diagnosis often requires direct detection of parasites, serology is often used in </a:t>
            </a:r>
            <a:r>
              <a:rPr lang="en-US" sz="2400" dirty="0" err="1" smtClean="0"/>
              <a:t>immunocompetent</a:t>
            </a:r>
            <a:r>
              <a:rPr lang="en-US" sz="2400" dirty="0" smtClean="0"/>
              <a:t> individuals. The Sabin–Feldman dye test (indirect fluorescent antibody test), which detects </a:t>
            </a:r>
            <a:r>
              <a:rPr lang="en-US" sz="2400" dirty="0" err="1" smtClean="0"/>
              <a:t>IgG</a:t>
            </a:r>
            <a:r>
              <a:rPr lang="en-US" sz="2400" dirty="0" smtClean="0"/>
              <a:t> antibody. </a:t>
            </a:r>
          </a:p>
          <a:p>
            <a:pPr algn="just" rtl="0"/>
            <a:r>
              <a:rPr lang="en-US" sz="2400" dirty="0" smtClean="0"/>
              <a:t>Recent infection is indicated by a fourfold or greater increase in </a:t>
            </a:r>
            <a:r>
              <a:rPr lang="en-US" sz="2400" dirty="0" err="1" smtClean="0"/>
              <a:t>titre</a:t>
            </a:r>
            <a:r>
              <a:rPr lang="en-US" sz="2400" dirty="0" smtClean="0"/>
              <a:t> when paired sera are tested in parallel.</a:t>
            </a:r>
            <a:endParaRPr lang="ar-IQ"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2160590"/>
            <a:ext cx="8280919" cy="3932706"/>
          </a:xfrm>
        </p:spPr>
        <p:txBody>
          <a:bodyPr>
            <a:normAutofit/>
          </a:bodyPr>
          <a:lstStyle/>
          <a:p>
            <a:pPr algn="just" rtl="0"/>
            <a:r>
              <a:rPr lang="en-US" sz="2400" dirty="0" smtClean="0"/>
              <a:t>The WHO’s Millennium Development Goal 6 aims to halt the spread of the disease by 2015, and its ‘Roll Back Malaria’ campaign is designed to halve mortality by 2010 by </a:t>
            </a:r>
            <a:r>
              <a:rPr lang="en-US" sz="2400" dirty="0" err="1" smtClean="0"/>
              <a:t>utilising</a:t>
            </a:r>
            <a:r>
              <a:rPr lang="en-US" sz="2400" dirty="0" smtClean="0"/>
              <a:t> the ‘best evidence’ vector and disease control methods, such as </a:t>
            </a:r>
            <a:r>
              <a:rPr lang="en-US" sz="2400" dirty="0" err="1" smtClean="0"/>
              <a:t>artemisinin</a:t>
            </a:r>
            <a:r>
              <a:rPr lang="en-US" sz="2400" dirty="0" smtClean="0"/>
              <a:t> combination therapy (ACT).</a:t>
            </a:r>
            <a:endParaRPr lang="ar-IQ"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Peak </a:t>
            </a:r>
            <a:r>
              <a:rPr lang="en-US" dirty="0" err="1" smtClean="0"/>
              <a:t>titres</a:t>
            </a:r>
            <a:r>
              <a:rPr lang="en-US" dirty="0" smtClean="0"/>
              <a:t> of 1/1000 or more are reached within 1–2 months of the onset of infection, and the dye test then becomes an unreliable indicator of recent infection.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detection of significant levels of </a:t>
            </a:r>
            <a:r>
              <a:rPr lang="en-US" i="1" dirty="0" err="1" smtClean="0"/>
              <a:t>Toxoplasma</a:t>
            </a:r>
            <a:r>
              <a:rPr lang="en-US" dirty="0" smtClean="0"/>
              <a:t>-specific </a:t>
            </a:r>
            <a:r>
              <a:rPr lang="en-US" dirty="0" err="1" smtClean="0"/>
              <a:t>IgM</a:t>
            </a:r>
            <a:r>
              <a:rPr lang="en-US" dirty="0" smtClean="0"/>
              <a:t> antibody may be useful in confirming acute infection.</a:t>
            </a:r>
          </a:p>
          <a:p>
            <a:pPr algn="just" rtl="0"/>
            <a:r>
              <a:rPr lang="en-US" dirty="0" smtClean="0"/>
              <a:t>False positives or persistence of </a:t>
            </a:r>
            <a:r>
              <a:rPr lang="en-US" dirty="0" err="1" smtClean="0"/>
              <a:t>IgM</a:t>
            </a:r>
            <a:r>
              <a:rPr lang="en-US" dirty="0" smtClean="0"/>
              <a:t> antibodies for years after infection make interpretation difficult; however, negative </a:t>
            </a:r>
            <a:r>
              <a:rPr lang="en-US" dirty="0" err="1" smtClean="0"/>
              <a:t>IgM</a:t>
            </a:r>
            <a:r>
              <a:rPr lang="en-US" dirty="0" smtClean="0"/>
              <a:t> antibodies virtually rule out acute infection.</a:t>
            </a:r>
            <a:endParaRPr lang="ar-IQ"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During pregnancy it is critical to differentiate between recent and past infection; the presence of high-avidity </a:t>
            </a:r>
            <a:r>
              <a:rPr lang="en-US" dirty="0" err="1" smtClean="0"/>
              <a:t>IgG</a:t>
            </a:r>
            <a:r>
              <a:rPr lang="en-US" dirty="0" smtClean="0"/>
              <a:t> antibodies excludes infection acquired in the preceding 3–4 months.</a:t>
            </a:r>
            <a:endParaRPr lang="ar-IQ"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If necessary, the presence of </a:t>
            </a:r>
            <a:r>
              <a:rPr lang="en-US" i="1" dirty="0" err="1" smtClean="0"/>
              <a:t>Toxoplasma</a:t>
            </a:r>
            <a:r>
              <a:rPr lang="en-US" i="1" dirty="0" smtClean="0"/>
              <a:t> </a:t>
            </a:r>
            <a:r>
              <a:rPr lang="en-US" dirty="0" smtClean="0"/>
              <a:t>organisms</a:t>
            </a:r>
            <a:r>
              <a:rPr lang="en-US" i="1" dirty="0" smtClean="0"/>
              <a:t> </a:t>
            </a:r>
            <a:r>
              <a:rPr lang="en-US" dirty="0" smtClean="0"/>
              <a:t>in a lymph node biopsy can be sought by staining sections </a:t>
            </a:r>
            <a:r>
              <a:rPr lang="en-US" dirty="0" err="1" smtClean="0"/>
              <a:t>histochemically</a:t>
            </a:r>
            <a:r>
              <a:rPr lang="en-US" dirty="0" smtClean="0"/>
              <a:t> with </a:t>
            </a:r>
            <a:r>
              <a:rPr lang="en-US" i="1" dirty="0" smtClean="0"/>
              <a:t>T. </a:t>
            </a:r>
            <a:r>
              <a:rPr lang="en-US" i="1" dirty="0" err="1" smtClean="0"/>
              <a:t>gondii</a:t>
            </a:r>
            <a:r>
              <a:rPr lang="en-US" i="1" dirty="0" smtClean="0"/>
              <a:t>  </a:t>
            </a:r>
            <a:r>
              <a:rPr lang="en-US" dirty="0" smtClean="0"/>
              <a:t>antiserum, or by the use of PCR to detect </a:t>
            </a:r>
            <a:r>
              <a:rPr lang="en-US" i="1" dirty="0" err="1" smtClean="0"/>
              <a:t>Toxoplasma</a:t>
            </a:r>
            <a:r>
              <a:rPr lang="en-US" i="1" dirty="0" smtClean="0"/>
              <a:t>-</a:t>
            </a:r>
            <a:r>
              <a:rPr lang="en-US" dirty="0" smtClean="0"/>
              <a:t>specific</a:t>
            </a:r>
            <a:r>
              <a:rPr lang="en-US" i="1" dirty="0" smtClean="0"/>
              <a:t> </a:t>
            </a:r>
            <a:r>
              <a:rPr lang="en-US" dirty="0" smtClean="0"/>
              <a:t>DNA.</a:t>
            </a:r>
            <a:endParaRPr lang="ar-IQ"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Management:</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In </a:t>
            </a:r>
            <a:r>
              <a:rPr lang="en-US" dirty="0" err="1" smtClean="0"/>
              <a:t>immunocompetent</a:t>
            </a:r>
            <a:r>
              <a:rPr lang="en-US" dirty="0" smtClean="0"/>
              <a:t> subjects uncomplicated toxoplasmosis is self-limiting and responds poorly to antimicrobial therapy. </a:t>
            </a:r>
          </a:p>
          <a:p>
            <a:pPr algn="just" rtl="0"/>
            <a:r>
              <a:rPr lang="en-US" dirty="0" smtClean="0"/>
              <a:t>Treatment with </a:t>
            </a:r>
            <a:r>
              <a:rPr lang="en-US" dirty="0" err="1" smtClean="0"/>
              <a:t>pyrimethamine</a:t>
            </a:r>
            <a:r>
              <a:rPr lang="en-US" dirty="0" smtClean="0"/>
              <a:t>, sulfadiazine and </a:t>
            </a:r>
            <a:r>
              <a:rPr lang="en-US" dirty="0" err="1" smtClean="0"/>
              <a:t>folinic</a:t>
            </a:r>
            <a:r>
              <a:rPr lang="en-US" dirty="0" smtClean="0"/>
              <a:t> acid is therefore usually reserved for rare cases of severe or progressive disease, and for infection in </a:t>
            </a:r>
            <a:r>
              <a:rPr lang="en-US" dirty="0" err="1" smtClean="0"/>
              <a:t>immunocompromised</a:t>
            </a:r>
            <a:r>
              <a:rPr lang="en-US" dirty="0" smtClean="0"/>
              <a:t> patients.</a:t>
            </a:r>
            <a:endParaRPr lang="ar-IQ"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dirty="0" smtClean="0"/>
              <a:t>In a pregnant woman with an established recent infection, </a:t>
            </a:r>
            <a:r>
              <a:rPr lang="en-US" sz="2400" dirty="0" err="1" smtClean="0"/>
              <a:t>spiramycin</a:t>
            </a:r>
            <a:r>
              <a:rPr lang="en-US" sz="2400" dirty="0" smtClean="0"/>
              <a:t> (3 g daily in divided doses) should be given until term. </a:t>
            </a:r>
          </a:p>
          <a:p>
            <a:pPr algn="just" rtl="0"/>
            <a:r>
              <a:rPr lang="en-US" sz="2400" dirty="0" smtClean="0"/>
              <a:t>Once fetal infection is established, treatment with sulfadiazine and </a:t>
            </a:r>
            <a:r>
              <a:rPr lang="en-US" sz="2400" dirty="0" err="1" smtClean="0"/>
              <a:t>pyrimethamine</a:t>
            </a:r>
            <a:r>
              <a:rPr lang="en-US" sz="2400" dirty="0" smtClean="0"/>
              <a:t> plus calcium </a:t>
            </a:r>
            <a:r>
              <a:rPr lang="en-US" sz="2400" dirty="0" err="1" smtClean="0"/>
              <a:t>folinate</a:t>
            </a:r>
            <a:r>
              <a:rPr lang="en-US" sz="2400" dirty="0" smtClean="0"/>
              <a:t> is recommended (</a:t>
            </a:r>
            <a:r>
              <a:rPr lang="en-US" sz="2400" dirty="0" err="1" smtClean="0"/>
              <a:t>spiramycin</a:t>
            </a:r>
            <a:r>
              <a:rPr lang="en-US" sz="2400" dirty="0" smtClean="0"/>
              <a:t> does not cross the placental barrier).</a:t>
            </a:r>
            <a:endParaRPr lang="ar-IQ"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 cost/benefit of routine </a:t>
            </a:r>
            <a:r>
              <a:rPr lang="en-US" i="1" dirty="0" err="1" smtClean="0"/>
              <a:t>Toxoplasma</a:t>
            </a:r>
            <a:r>
              <a:rPr lang="en-US" i="1" dirty="0" smtClean="0"/>
              <a:t> </a:t>
            </a:r>
            <a:r>
              <a:rPr lang="en-US" dirty="0" smtClean="0"/>
              <a:t>screening and treatment in pregnancy is being debated in many countries. </a:t>
            </a:r>
          </a:p>
          <a:p>
            <a:pPr algn="just" rtl="0"/>
            <a:r>
              <a:rPr lang="en-US" dirty="0" smtClean="0"/>
              <a:t>There is insufficient evidence to determine the effects on mother or baby of current </a:t>
            </a:r>
            <a:r>
              <a:rPr lang="en-US" dirty="0" err="1" smtClean="0"/>
              <a:t>antiparasitic</a:t>
            </a:r>
            <a:r>
              <a:rPr lang="en-US" dirty="0" smtClean="0"/>
              <a:t> treatment for women who seroconvert in pregnancy.</a:t>
            </a:r>
            <a:endParaRPr lang="ar-IQ"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1">
            <a:schemeClr val="lt2"/>
          </a:fillRef>
          <a:effectRef idx="0">
            <a:scrgbClr r="0" g="0" b="0"/>
          </a:effectRef>
          <a:fontRef idx="major"/>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Leishmaniasis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a:xfrm>
            <a:off x="467544" y="2132856"/>
            <a:ext cx="8153400" cy="4495800"/>
          </a:xfrm>
        </p:spPr>
        <p:txBody>
          <a:bodyPr>
            <a:normAutofit/>
          </a:bodyPr>
          <a:lstStyle/>
          <a:p>
            <a:pPr algn="just" rtl="0"/>
            <a:r>
              <a:rPr lang="en-US" sz="2400" dirty="0" err="1" smtClean="0"/>
              <a:t>Leishmaniasis</a:t>
            </a:r>
            <a:r>
              <a:rPr lang="en-US" sz="2400" dirty="0" smtClean="0"/>
              <a:t> is caused by unicellular flagellate intracellular protozoa belonging to the genus </a:t>
            </a:r>
            <a:r>
              <a:rPr lang="en-US" sz="2400" i="1" dirty="0" err="1" smtClean="0"/>
              <a:t>Leishmania</a:t>
            </a:r>
            <a:r>
              <a:rPr lang="en-US" sz="2400" i="1" dirty="0" smtClean="0"/>
              <a:t> </a:t>
            </a:r>
            <a:r>
              <a:rPr lang="en-US" sz="2400" dirty="0" smtClean="0"/>
              <a:t>(order </a:t>
            </a:r>
            <a:r>
              <a:rPr lang="en-US" sz="2400" dirty="0" err="1" smtClean="0"/>
              <a:t>Kinetoplastidae</a:t>
            </a:r>
            <a:r>
              <a:rPr lang="en-US" sz="2400" dirty="0" smtClean="0"/>
              <a:t>). </a:t>
            </a:r>
          </a:p>
          <a:p>
            <a:pPr algn="just" rtl="0"/>
            <a:r>
              <a:rPr lang="en-US" sz="2400" dirty="0" smtClean="0"/>
              <a:t>There are 21 </a:t>
            </a:r>
            <a:r>
              <a:rPr lang="en-US" sz="2400" dirty="0" err="1" smtClean="0"/>
              <a:t>leishmanial</a:t>
            </a:r>
            <a:r>
              <a:rPr lang="en-US" sz="2400" dirty="0" smtClean="0"/>
              <a:t> species which cause several diverse clinical syndromes, which can be placed into three broad groups:</a:t>
            </a:r>
          </a:p>
          <a:p>
            <a:pPr algn="just" rtl="0">
              <a:buFont typeface="Arial" pitchFamily="34" charset="0"/>
              <a:buChar char="•"/>
            </a:pPr>
            <a:r>
              <a:rPr lang="en-US" sz="2400" dirty="0" smtClean="0"/>
              <a:t>visceral </a:t>
            </a:r>
            <a:r>
              <a:rPr lang="en-US" sz="2400" dirty="0" err="1" smtClean="0"/>
              <a:t>leishmaniasis</a:t>
            </a:r>
            <a:r>
              <a:rPr lang="en-US" sz="2400" dirty="0" smtClean="0"/>
              <a:t> (VL, </a:t>
            </a:r>
            <a:r>
              <a:rPr lang="en-US" sz="2400" dirty="0" err="1" smtClean="0"/>
              <a:t>kala-azar</a:t>
            </a:r>
            <a:r>
              <a:rPr lang="en-US" sz="2400" dirty="0" smtClean="0"/>
              <a:t>)</a:t>
            </a:r>
          </a:p>
          <a:p>
            <a:pPr algn="just" rtl="0">
              <a:buFont typeface="Arial" pitchFamily="34" charset="0"/>
              <a:buChar char="•"/>
            </a:pPr>
            <a:r>
              <a:rPr lang="en-US" sz="2400" dirty="0" err="1" smtClean="0"/>
              <a:t>cutaneous</a:t>
            </a:r>
            <a:r>
              <a:rPr lang="en-US" sz="2400" dirty="0" smtClean="0"/>
              <a:t> </a:t>
            </a:r>
            <a:r>
              <a:rPr lang="en-US" sz="2400" dirty="0" err="1" smtClean="0"/>
              <a:t>leishmaniasis</a:t>
            </a:r>
            <a:r>
              <a:rPr lang="en-US" sz="2400" dirty="0" smtClean="0"/>
              <a:t> (CL)</a:t>
            </a:r>
          </a:p>
          <a:p>
            <a:pPr algn="just" rtl="0">
              <a:buFont typeface="Arial" pitchFamily="34" charset="0"/>
              <a:buChar char="•"/>
            </a:pPr>
            <a:r>
              <a:rPr lang="en-US" sz="2400" dirty="0" smtClean="0"/>
              <a:t>mucosal </a:t>
            </a:r>
            <a:r>
              <a:rPr lang="en-US" sz="2400" dirty="0" err="1" smtClean="0"/>
              <a:t>leishmaniasis</a:t>
            </a:r>
            <a:r>
              <a:rPr lang="en-US" sz="2400" dirty="0" smtClean="0"/>
              <a:t> (ML).</a:t>
            </a:r>
            <a:endParaRPr lang="ar-IQ"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Epidemiology and transmission:</a:t>
            </a:r>
            <a:endParaRPr lang="ar-IQ" dirty="0"/>
          </a:p>
        </p:txBody>
      </p:sp>
      <p:sp>
        <p:nvSpPr>
          <p:cNvPr id="3" name="عنصر نائب للمحتوى 2"/>
          <p:cNvSpPr>
            <a:spLocks noGrp="1"/>
          </p:cNvSpPr>
          <p:nvPr>
            <p:ph idx="1"/>
          </p:nvPr>
        </p:nvSpPr>
        <p:spPr/>
        <p:txBody>
          <a:bodyPr>
            <a:normAutofit/>
          </a:bodyPr>
          <a:lstStyle/>
          <a:p>
            <a:pPr algn="just" rtl="0"/>
            <a:r>
              <a:rPr lang="en-US" dirty="0" smtClean="0"/>
              <a:t>Although most clinical syndromes are caused by </a:t>
            </a:r>
            <a:r>
              <a:rPr lang="en-US" dirty="0" err="1" smtClean="0"/>
              <a:t>zoonotic</a:t>
            </a:r>
            <a:r>
              <a:rPr lang="en-US" dirty="0" smtClean="0"/>
              <a:t> transmission of parasites from animals (chiefly canine and rodent reservoirs) to humans through </a:t>
            </a:r>
            <a:r>
              <a:rPr lang="en-US" dirty="0" err="1" smtClean="0"/>
              <a:t>phlebotomine</a:t>
            </a:r>
            <a:r>
              <a:rPr lang="en-US" dirty="0" smtClean="0"/>
              <a:t> </a:t>
            </a:r>
            <a:r>
              <a:rPr lang="en-US" dirty="0" err="1" smtClean="0"/>
              <a:t>sandfly</a:t>
            </a:r>
            <a:r>
              <a:rPr lang="en-US" dirty="0" smtClean="0"/>
              <a:t> vectors, humans are the only known reservoir (</a:t>
            </a:r>
            <a:r>
              <a:rPr lang="en-US" dirty="0" err="1" smtClean="0"/>
              <a:t>anthroponotic</a:t>
            </a:r>
            <a:r>
              <a:rPr lang="en-US" dirty="0" smtClean="0"/>
              <a:t>) in major VL foci in India and for transmission of </a:t>
            </a:r>
            <a:r>
              <a:rPr lang="en-US" dirty="0" err="1" smtClean="0"/>
              <a:t>leishmaniasis</a:t>
            </a:r>
            <a:r>
              <a:rPr lang="en-US" dirty="0" smtClean="0"/>
              <a:t> between injection drug-users.</a:t>
            </a:r>
            <a:endParaRPr lang="ar-IQ"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half" idx="1"/>
          </p:nvPr>
        </p:nvSpPr>
        <p:spPr/>
        <p:txBody>
          <a:bodyPr>
            <a:normAutofit/>
          </a:bodyPr>
          <a:lstStyle/>
          <a:p>
            <a:pPr algn="just" rtl="0"/>
            <a:r>
              <a:rPr lang="en-US" dirty="0" err="1" smtClean="0"/>
              <a:t>Leishmaniasis</a:t>
            </a:r>
            <a:r>
              <a:rPr lang="en-US" dirty="0" smtClean="0"/>
              <a:t> occurs in 88 countries around the world, with an estimated annual incidence of 2 million new cases (500 000 for VL, and 1.5 million for CL).</a:t>
            </a:r>
            <a:endParaRPr lang="ar-IQ" dirty="0"/>
          </a:p>
        </p:txBody>
      </p:sp>
      <p:pic>
        <p:nvPicPr>
          <p:cNvPr id="2050" name="Picture 2"/>
          <p:cNvPicPr>
            <a:picLocks noGrp="1" noChangeAspect="1" noChangeArrowheads="1"/>
          </p:cNvPicPr>
          <p:nvPr>
            <p:ph sz="half" idx="2"/>
          </p:nvPr>
        </p:nvPicPr>
        <p:blipFill>
          <a:blip r:embed="rId2"/>
          <a:stretch>
            <a:fillRect/>
          </a:stretch>
        </p:blipFill>
        <p:spPr bwMode="auto">
          <a:xfrm>
            <a:off x="4319826" y="2160588"/>
            <a:ext cx="2187098" cy="3881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09598" y="2160590"/>
            <a:ext cx="7418785" cy="3880773"/>
          </a:xfrm>
        </p:spPr>
        <p:txBody>
          <a:bodyPr>
            <a:normAutofit/>
          </a:bodyPr>
          <a:lstStyle/>
          <a:p>
            <a:pPr algn="just" rtl="0"/>
            <a:r>
              <a:rPr lang="en-US" sz="2400" dirty="0" err="1" smtClean="0"/>
              <a:t>Travellers</a:t>
            </a:r>
            <a:r>
              <a:rPr lang="en-US" sz="2400" dirty="0" smtClean="0"/>
              <a:t> are susceptible to malaria. Due to increased travel, over 2000 cases are imported annually into the UK. Most are due to </a:t>
            </a:r>
            <a:r>
              <a:rPr lang="en-US" sz="2400" i="1" dirty="0" smtClean="0"/>
              <a:t>P. </a:t>
            </a:r>
            <a:r>
              <a:rPr lang="en-US" sz="2400" i="1" dirty="0" err="1" smtClean="0"/>
              <a:t>falciparum</a:t>
            </a:r>
            <a:r>
              <a:rPr lang="en-US" sz="2400" dirty="0" smtClean="0"/>
              <a:t>,</a:t>
            </a:r>
            <a:r>
              <a:rPr lang="en-US" sz="2400" i="1" dirty="0" smtClean="0"/>
              <a:t> </a:t>
            </a:r>
            <a:r>
              <a:rPr lang="en-US" sz="2400" dirty="0" smtClean="0"/>
              <a:t>usually from Africa, and of these 1% die because of late diagnosis. Immigrants returning home after visiting family and friends overseas but who have long-term residence in the UK are particularly at risk.</a:t>
            </a:r>
            <a:endParaRPr lang="ar-IQ"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endParaRPr lang="ar-IQ"/>
          </a:p>
        </p:txBody>
      </p:sp>
      <p:sp>
        <p:nvSpPr>
          <p:cNvPr id="6" name="عنصر نائب للمحتوى 5"/>
          <p:cNvSpPr>
            <a:spLocks noGrp="1"/>
          </p:cNvSpPr>
          <p:nvPr>
            <p:ph sz="half" idx="1"/>
          </p:nvPr>
        </p:nvSpPr>
        <p:spPr/>
        <p:txBody>
          <a:bodyPr>
            <a:normAutofit/>
          </a:bodyPr>
          <a:lstStyle/>
          <a:p>
            <a:pPr algn="just" rtl="0"/>
            <a:r>
              <a:rPr lang="en-US" dirty="0" err="1" smtClean="0"/>
              <a:t>Flagellar</a:t>
            </a:r>
            <a:r>
              <a:rPr lang="en-US" dirty="0" smtClean="0"/>
              <a:t> </a:t>
            </a:r>
            <a:r>
              <a:rPr lang="en-US" dirty="0" err="1" smtClean="0"/>
              <a:t>promastigotes</a:t>
            </a:r>
            <a:r>
              <a:rPr lang="en-US" dirty="0" smtClean="0"/>
              <a:t> (10–20 </a:t>
            </a:r>
            <a:r>
              <a:rPr lang="en-US" dirty="0" err="1" smtClean="0"/>
              <a:t>μm</a:t>
            </a:r>
            <a:r>
              <a:rPr lang="en-US" dirty="0" smtClean="0"/>
              <a:t>) are introduced by the feeding female </a:t>
            </a:r>
            <a:r>
              <a:rPr lang="en-US" dirty="0" err="1" smtClean="0"/>
              <a:t>sandfly</a:t>
            </a:r>
            <a:r>
              <a:rPr lang="en-US" dirty="0" smtClean="0"/>
              <a:t>. </a:t>
            </a:r>
          </a:p>
        </p:txBody>
      </p:sp>
      <p:pic>
        <p:nvPicPr>
          <p:cNvPr id="3074" name="Picture 2"/>
          <p:cNvPicPr>
            <a:picLocks noGrp="1" noChangeAspect="1" noChangeArrowheads="1"/>
          </p:cNvPicPr>
          <p:nvPr>
            <p:ph sz="half" idx="2"/>
          </p:nvPr>
        </p:nvPicPr>
        <p:blipFill>
          <a:blip r:embed="rId2"/>
          <a:stretch>
            <a:fillRect/>
          </a:stretch>
        </p:blipFill>
        <p:spPr bwMode="auto">
          <a:xfrm>
            <a:off x="3957837" y="2160588"/>
            <a:ext cx="2911077" cy="3881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The </a:t>
            </a:r>
            <a:r>
              <a:rPr lang="en-US" dirty="0" err="1" smtClean="0"/>
              <a:t>promastigotes</a:t>
            </a:r>
            <a:r>
              <a:rPr lang="en-US" dirty="0" smtClean="0"/>
              <a:t> are taken up by macrophages, in which they lose their </a:t>
            </a:r>
            <a:r>
              <a:rPr lang="en-US" dirty="0" err="1" smtClean="0"/>
              <a:t>flagellae</a:t>
            </a:r>
            <a:r>
              <a:rPr lang="en-US" dirty="0" smtClean="0"/>
              <a:t> and transform into </a:t>
            </a:r>
            <a:r>
              <a:rPr lang="en-US" dirty="0" err="1" smtClean="0"/>
              <a:t>amastigotes</a:t>
            </a:r>
            <a:r>
              <a:rPr lang="en-US" dirty="0" smtClean="0"/>
              <a:t> (2–4 </a:t>
            </a:r>
            <a:r>
              <a:rPr lang="en-US" dirty="0" err="1" smtClean="0"/>
              <a:t>μm</a:t>
            </a:r>
            <a:r>
              <a:rPr lang="en-US" dirty="0" smtClean="0"/>
              <a:t>; </a:t>
            </a:r>
            <a:r>
              <a:rPr lang="en-US" dirty="0" err="1" smtClean="0"/>
              <a:t>Leishman</a:t>
            </a:r>
            <a:r>
              <a:rPr lang="en-US" dirty="0" smtClean="0"/>
              <a:t>–Donovan body). These multiply, ultimately causing </a:t>
            </a:r>
            <a:r>
              <a:rPr lang="en-US" dirty="0" err="1" smtClean="0"/>
              <a:t>lysis</a:t>
            </a:r>
            <a:r>
              <a:rPr lang="en-US" dirty="0" smtClean="0"/>
              <a:t> of the macrophages and infection of other cells.</a:t>
            </a:r>
            <a:endParaRPr lang="ar-IQ" dirty="0" smtClean="0"/>
          </a:p>
          <a:p>
            <a:pPr algn="just" rtl="0"/>
            <a:endParaRPr lang="ar-IQ"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err="1" smtClean="0"/>
              <a:t>Sandflies</a:t>
            </a:r>
            <a:r>
              <a:rPr lang="en-US" dirty="0" smtClean="0"/>
              <a:t> pick up </a:t>
            </a:r>
            <a:r>
              <a:rPr lang="en-US" dirty="0" err="1" smtClean="0"/>
              <a:t>amastigotes</a:t>
            </a:r>
            <a:r>
              <a:rPr lang="en-US" dirty="0" smtClean="0"/>
              <a:t> when feeding on infected patients or animal reservoirs. </a:t>
            </a:r>
          </a:p>
          <a:p>
            <a:pPr algn="just" rtl="0"/>
            <a:r>
              <a:rPr lang="en-US" dirty="0" smtClean="0"/>
              <a:t>In the </a:t>
            </a:r>
            <a:r>
              <a:rPr lang="en-US" dirty="0" err="1" smtClean="0"/>
              <a:t>sandfly</a:t>
            </a:r>
            <a:r>
              <a:rPr lang="en-US" dirty="0" smtClean="0"/>
              <a:t>, the parasite transforms into a </a:t>
            </a:r>
            <a:r>
              <a:rPr lang="en-US" dirty="0" err="1" smtClean="0"/>
              <a:t>flagellar</a:t>
            </a:r>
            <a:r>
              <a:rPr lang="en-US" dirty="0" smtClean="0"/>
              <a:t> </a:t>
            </a:r>
            <a:r>
              <a:rPr lang="en-US" dirty="0" err="1" smtClean="0"/>
              <a:t>promastigote</a:t>
            </a:r>
            <a:r>
              <a:rPr lang="en-US" dirty="0" smtClean="0"/>
              <a:t>, which multiplies by binary fission in the gut of the vector and migrates to the proboscis to infect a new host.</a:t>
            </a:r>
            <a:endParaRPr lang="ar-IQ"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err="1" smtClean="0"/>
              <a:t>Sandflies</a:t>
            </a:r>
            <a:r>
              <a:rPr lang="en-US" dirty="0" smtClean="0"/>
              <a:t> live in hot and humid climates in the cracks and crevices of mud or straw houses and lay eggs in organic matter. </a:t>
            </a:r>
          </a:p>
          <a:p>
            <a:pPr algn="just" rtl="0"/>
            <a:r>
              <a:rPr lang="en-US" dirty="0" smtClean="0"/>
              <a:t>People living in such conditions are more prone to acquire the disease. </a:t>
            </a:r>
          </a:p>
          <a:p>
            <a:pPr algn="just" rtl="0"/>
            <a:r>
              <a:rPr lang="en-US" dirty="0" smtClean="0"/>
              <a:t>Female </a:t>
            </a:r>
            <a:r>
              <a:rPr lang="en-US" dirty="0" err="1" smtClean="0"/>
              <a:t>sandflies</a:t>
            </a:r>
            <a:r>
              <a:rPr lang="en-US" dirty="0" smtClean="0"/>
              <a:t> bite during the night and preferentially feed on animals; humans are incidental hosts.</a:t>
            </a:r>
            <a:endParaRPr lang="ar-IQ"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Visceral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leishmaniasis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(VL,</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kala-azar</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idx="1"/>
          </p:nvPr>
        </p:nvSpPr>
        <p:spPr/>
        <p:txBody>
          <a:bodyPr>
            <a:normAutofit/>
          </a:bodyPr>
          <a:lstStyle/>
          <a:p>
            <a:pPr algn="just" rtl="0"/>
            <a:r>
              <a:rPr lang="en-US" dirty="0" smtClean="0"/>
              <a:t>VL is caused by the protozoon </a:t>
            </a:r>
            <a:r>
              <a:rPr lang="en-US" i="1" dirty="0" err="1" smtClean="0"/>
              <a:t>Leishmania</a:t>
            </a:r>
            <a:r>
              <a:rPr lang="en-US" i="1" dirty="0" smtClean="0"/>
              <a:t> </a:t>
            </a:r>
            <a:r>
              <a:rPr lang="en-US" i="1" dirty="0" err="1" smtClean="0"/>
              <a:t>donovani</a:t>
            </a:r>
            <a:r>
              <a:rPr lang="en-US" i="1" dirty="0" smtClean="0"/>
              <a:t> </a:t>
            </a:r>
            <a:r>
              <a:rPr lang="en-US" dirty="0" smtClean="0"/>
              <a:t>complex (comprising </a:t>
            </a:r>
            <a:r>
              <a:rPr lang="en-US" i="1" dirty="0" smtClean="0"/>
              <a:t>L. </a:t>
            </a:r>
            <a:r>
              <a:rPr lang="en-US" i="1" dirty="0" err="1" smtClean="0"/>
              <a:t>donovani</a:t>
            </a:r>
            <a:r>
              <a:rPr lang="en-US" i="1" dirty="0" smtClean="0"/>
              <a:t>, L. </a:t>
            </a:r>
            <a:r>
              <a:rPr lang="en-US" i="1" dirty="0" err="1" smtClean="0"/>
              <a:t>infantum</a:t>
            </a:r>
            <a:r>
              <a:rPr lang="en-US" i="1" dirty="0" smtClean="0"/>
              <a:t> and L. </a:t>
            </a:r>
            <a:r>
              <a:rPr lang="en-US" i="1" dirty="0" err="1" smtClean="0"/>
              <a:t>chagasi</a:t>
            </a:r>
            <a:r>
              <a:rPr lang="en-US" i="1" dirty="0" smtClean="0"/>
              <a:t>).</a:t>
            </a:r>
          </a:p>
          <a:p>
            <a:pPr algn="just" rtl="0"/>
            <a:r>
              <a:rPr lang="en-US" dirty="0" smtClean="0"/>
              <a:t>India, Sudan, Bangladesh and Brazil account for 90% of cases of VL, while other affected regions include the </a:t>
            </a:r>
            <a:r>
              <a:rPr lang="it-IT" dirty="0" smtClean="0"/>
              <a:t>Mediterranean, East Africa, China, Arabia, Israel and </a:t>
            </a:r>
            <a:r>
              <a:rPr lang="en-US" dirty="0" smtClean="0"/>
              <a:t>other South American countries.</a:t>
            </a:r>
            <a:endParaRPr lang="ar-IQ"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apture.PNG"/>
          <p:cNvPicPr>
            <a:picLocks noGrp="1" noChangeAspect="1"/>
          </p:cNvPicPr>
          <p:nvPr>
            <p:ph idx="1"/>
          </p:nvPr>
        </p:nvPicPr>
        <p:blipFill>
          <a:blip r:embed="rId2"/>
          <a:stretch>
            <a:fillRect/>
          </a:stretch>
        </p:blipFill>
        <p:spPr>
          <a:xfrm>
            <a:off x="571472" y="1857364"/>
            <a:ext cx="8153400" cy="3264484"/>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addition to </a:t>
            </a:r>
            <a:r>
              <a:rPr lang="en-US" dirty="0" err="1" smtClean="0"/>
              <a:t>sandfly</a:t>
            </a:r>
            <a:r>
              <a:rPr lang="en-US" dirty="0" smtClean="0"/>
              <a:t> transmission, VL has also been reported to follow blood transfusion and disease can present unexpectedly in </a:t>
            </a:r>
            <a:r>
              <a:rPr lang="en-US" dirty="0" err="1" smtClean="0"/>
              <a:t>immunosuppressed</a:t>
            </a:r>
            <a:r>
              <a:rPr lang="en-US" dirty="0" smtClean="0"/>
              <a:t> patients—for example, after renal transplantation and in HIV infection.</a:t>
            </a:r>
            <a:endParaRPr lang="ar-IQ"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great majority of people infected remain asymptomatic.</a:t>
            </a:r>
          </a:p>
          <a:p>
            <a:pPr algn="just" rtl="0"/>
            <a:r>
              <a:rPr lang="en-US" dirty="0" smtClean="0"/>
              <a:t>In visceral diseases the spleen, liver, bone marrow and lymph nodes are primarily involved.</a:t>
            </a:r>
            <a:endParaRPr lang="ar-IQ"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Clinical features:</a:t>
            </a:r>
            <a:endParaRPr lang="ar-IQ" dirty="0"/>
          </a:p>
        </p:txBody>
      </p:sp>
      <p:sp>
        <p:nvSpPr>
          <p:cNvPr id="3" name="عنصر نائب للمحتوى 2"/>
          <p:cNvSpPr>
            <a:spLocks noGrp="1"/>
          </p:cNvSpPr>
          <p:nvPr>
            <p:ph idx="1"/>
          </p:nvPr>
        </p:nvSpPr>
        <p:spPr>
          <a:xfrm>
            <a:off x="609598" y="2160590"/>
            <a:ext cx="7850833" cy="3880773"/>
          </a:xfrm>
        </p:spPr>
        <p:txBody>
          <a:bodyPr>
            <a:normAutofit/>
          </a:bodyPr>
          <a:lstStyle/>
          <a:p>
            <a:pPr algn="just" rtl="0"/>
            <a:r>
              <a:rPr lang="en-US" sz="2400" dirty="0" smtClean="0"/>
              <a:t>On the Indian subcontinent adults and children are equally affected; </a:t>
            </a:r>
            <a:r>
              <a:rPr lang="en-US" sz="2400" dirty="0" smtClean="0">
                <a:solidFill>
                  <a:srgbClr val="FF0000"/>
                </a:solidFill>
              </a:rPr>
              <a:t>on other continents VL is predominantly a disease of small children and infants</a:t>
            </a:r>
            <a:r>
              <a:rPr lang="en-US" sz="2400" dirty="0" smtClean="0"/>
              <a:t>, except in adults with HIV co-infection. </a:t>
            </a:r>
          </a:p>
          <a:p>
            <a:pPr algn="just" rtl="0"/>
            <a:r>
              <a:rPr lang="en-US" sz="2400" dirty="0" smtClean="0"/>
              <a:t>The incubation period ranges from weeks to months (occasionally several years).</a:t>
            </a:r>
            <a:endParaRPr lang="ar-IQ"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dirty="0" smtClean="0"/>
              <a:t>The first sign of infection is high fever, usually accompanied by rigor and chills. </a:t>
            </a:r>
          </a:p>
          <a:p>
            <a:pPr algn="just" rtl="0"/>
            <a:r>
              <a:rPr lang="en-US" sz="2400" dirty="0" smtClean="0"/>
              <a:t>Fever intensity decreases over time and patients may become </a:t>
            </a:r>
            <a:r>
              <a:rPr lang="en-US" sz="2400" dirty="0" err="1" smtClean="0"/>
              <a:t>afebrile</a:t>
            </a:r>
            <a:r>
              <a:rPr lang="en-US" sz="2400" dirty="0" smtClean="0"/>
              <a:t> for intervening periods ranging from weeks to months. This is followed by a relapse of fever, often of lesser intensity.</a:t>
            </a:r>
            <a:endParaRPr lang="ar-IQ"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09598" y="2160591"/>
            <a:ext cx="7490793" cy="3644674"/>
          </a:xfrm>
        </p:spPr>
        <p:txBody>
          <a:bodyPr>
            <a:normAutofit/>
          </a:bodyPr>
          <a:lstStyle/>
          <a:p>
            <a:pPr algn="just" rtl="0"/>
            <a:r>
              <a:rPr lang="en-US" sz="2400" dirty="0" smtClean="0"/>
              <a:t>They have lost their partial immunity and do not </a:t>
            </a:r>
            <a:r>
              <a:rPr lang="en-US" sz="2400" dirty="0" err="1" smtClean="0"/>
              <a:t>realise</a:t>
            </a:r>
            <a:r>
              <a:rPr lang="en-US" sz="2400" dirty="0" smtClean="0"/>
              <a:t> that they should be taking malaria prophylaxis. A few people living near airports in Europe have acquired malaria from accidentally imported mosquitoes.</a:t>
            </a:r>
            <a:endParaRPr lang="ar-IQ"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dirty="0" err="1" smtClean="0"/>
              <a:t>Splenomegaly</a:t>
            </a:r>
            <a:r>
              <a:rPr lang="en-US" sz="2400" dirty="0" smtClean="0"/>
              <a:t> develops quickly in the first few weeks and becomes massive as the disease progresses. </a:t>
            </a:r>
          </a:p>
          <a:p>
            <a:pPr algn="just" rtl="0"/>
            <a:r>
              <a:rPr lang="en-US" sz="2400" dirty="0" smtClean="0"/>
              <a:t>Moderate </a:t>
            </a:r>
            <a:r>
              <a:rPr lang="en-US" sz="2400" dirty="0" err="1" smtClean="0"/>
              <a:t>hepatomegaly</a:t>
            </a:r>
            <a:r>
              <a:rPr lang="en-US" sz="2400" dirty="0" smtClean="0"/>
              <a:t> occurs later. </a:t>
            </a:r>
          </a:p>
          <a:p>
            <a:pPr algn="just" rtl="0"/>
            <a:r>
              <a:rPr lang="en-US" sz="2400" dirty="0" err="1" smtClean="0"/>
              <a:t>Lymphadenopathy</a:t>
            </a:r>
            <a:r>
              <a:rPr lang="en-US" sz="2400" dirty="0" smtClean="0"/>
              <a:t> is seen in the majority of cases in Africa, the Mediterranean and South America, but is rare on the Indian subcontinent.</a:t>
            </a:r>
          </a:p>
          <a:p>
            <a:pPr algn="just" rtl="0"/>
            <a:endParaRPr lang="ar-IQ"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400" dirty="0" smtClean="0">
                <a:solidFill>
                  <a:srgbClr val="0070C0"/>
                </a:solidFill>
              </a:rPr>
              <a:t>Blackish discoloration of the skin, from which the disease derived its name, </a:t>
            </a:r>
            <a:r>
              <a:rPr lang="en-US" sz="2400" dirty="0" err="1" smtClean="0">
                <a:solidFill>
                  <a:srgbClr val="0070C0"/>
                </a:solidFill>
              </a:rPr>
              <a:t>kala-azar</a:t>
            </a:r>
            <a:r>
              <a:rPr lang="en-US" sz="2400" dirty="0" smtClean="0">
                <a:solidFill>
                  <a:srgbClr val="0070C0"/>
                </a:solidFill>
              </a:rPr>
              <a:t> (the Hindi word for ‘black fever’), is a feature of advanced illness and is now rarely seen</a:t>
            </a:r>
            <a:r>
              <a:rPr lang="en-US" sz="2400" dirty="0" smtClean="0"/>
              <a:t>. </a:t>
            </a:r>
          </a:p>
          <a:p>
            <a:pPr algn="just" rtl="0"/>
            <a:r>
              <a:rPr lang="en-US" dirty="0" err="1" smtClean="0"/>
              <a:t>Pancytopenia</a:t>
            </a:r>
            <a:r>
              <a:rPr lang="en-US" dirty="0" smtClean="0"/>
              <a:t> is a common feature. </a:t>
            </a:r>
          </a:p>
          <a:p>
            <a:pPr algn="just" rtl="0"/>
            <a:r>
              <a:rPr lang="en-US" dirty="0" smtClean="0"/>
              <a:t>Moderate to severe </a:t>
            </a:r>
            <a:r>
              <a:rPr lang="en-US" dirty="0" err="1" smtClean="0"/>
              <a:t>anaemia</a:t>
            </a:r>
            <a:r>
              <a:rPr lang="en-US" dirty="0" smtClean="0"/>
              <a:t> develops rapidly, and can result in congestive cardiac failure and associated clinical features.</a:t>
            </a:r>
            <a:endParaRPr lang="ar-IQ"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Thrombocytopenia, often compounded by hepatic dysfunction, may result in bleeding from the retina, gastrointestinal tract and nose. </a:t>
            </a:r>
          </a:p>
          <a:p>
            <a:pPr algn="just" rtl="0"/>
            <a:r>
              <a:rPr lang="en-US" dirty="0" smtClean="0"/>
              <a:t>In advanced illness, </a:t>
            </a:r>
            <a:r>
              <a:rPr lang="en-US" dirty="0" err="1" smtClean="0"/>
              <a:t>hypoalbuminaemia</a:t>
            </a:r>
            <a:r>
              <a:rPr lang="en-US" dirty="0" smtClean="0"/>
              <a:t> may manifest as pedal </a:t>
            </a:r>
            <a:r>
              <a:rPr lang="en-US" dirty="0" err="1" smtClean="0"/>
              <a:t>oedema</a:t>
            </a:r>
            <a:r>
              <a:rPr lang="en-US" dirty="0" smtClean="0"/>
              <a:t>, </a:t>
            </a:r>
            <a:r>
              <a:rPr lang="en-US" dirty="0" err="1" smtClean="0"/>
              <a:t>ascites</a:t>
            </a:r>
            <a:r>
              <a:rPr lang="en-US" dirty="0" smtClean="0"/>
              <a:t> and </a:t>
            </a:r>
            <a:r>
              <a:rPr lang="en-US" dirty="0" err="1" smtClean="0"/>
              <a:t>anasarca</a:t>
            </a:r>
            <a:r>
              <a:rPr lang="en-US" dirty="0" smtClean="0"/>
              <a:t> (gross </a:t>
            </a:r>
            <a:r>
              <a:rPr lang="en-US" dirty="0" err="1" smtClean="0"/>
              <a:t>generalised</a:t>
            </a:r>
            <a:r>
              <a:rPr lang="en-US" dirty="0" smtClean="0"/>
              <a:t> </a:t>
            </a:r>
            <a:r>
              <a:rPr lang="en-US" dirty="0" err="1" smtClean="0"/>
              <a:t>oedema</a:t>
            </a:r>
            <a:r>
              <a:rPr lang="en-US" dirty="0" smtClean="0"/>
              <a:t> and swelling).</a:t>
            </a:r>
            <a:endParaRPr lang="ar-IQ"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As the disease advances, there is profound </a:t>
            </a:r>
            <a:r>
              <a:rPr lang="en-US" dirty="0" err="1" smtClean="0"/>
              <a:t>immunosuppression</a:t>
            </a:r>
            <a:r>
              <a:rPr lang="en-US" dirty="0" smtClean="0"/>
              <a:t> and secondary infections are very common. These include tuberculosis, pneumonia, severe amoebic or bacillary dysentery, gastroenteritis, herpes zoster and chickenpox. Skin infections, boils, </a:t>
            </a:r>
            <a:r>
              <a:rPr lang="en-US" dirty="0" err="1" smtClean="0"/>
              <a:t>cellulitis</a:t>
            </a:r>
            <a:r>
              <a:rPr lang="en-US" dirty="0" smtClean="0"/>
              <a:t> and scabies are common. </a:t>
            </a:r>
          </a:p>
          <a:p>
            <a:pPr algn="just" rtl="0"/>
            <a:r>
              <a:rPr lang="en-US" dirty="0" smtClean="0"/>
              <a:t>Without adequate treatment most patients with clinical VL die.</a:t>
            </a:r>
            <a:endParaRPr lang="ar-IQ"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Investigations:</a:t>
            </a:r>
            <a:endParaRPr lang="ar-IQ" dirty="0"/>
          </a:p>
        </p:txBody>
      </p:sp>
      <p:sp>
        <p:nvSpPr>
          <p:cNvPr id="3" name="عنصر نائب للمحتوى 2"/>
          <p:cNvSpPr>
            <a:spLocks noGrp="1"/>
          </p:cNvSpPr>
          <p:nvPr>
            <p:ph idx="1"/>
          </p:nvPr>
        </p:nvSpPr>
        <p:spPr/>
        <p:txBody>
          <a:bodyPr/>
          <a:lstStyle/>
          <a:p>
            <a:pPr algn="just" rtl="0"/>
            <a:r>
              <a:rPr lang="en-US" dirty="0" err="1" smtClean="0"/>
              <a:t>Pancytopenia</a:t>
            </a:r>
            <a:r>
              <a:rPr lang="en-US" dirty="0" smtClean="0"/>
              <a:t> is the most dominant feature, with </a:t>
            </a:r>
            <a:r>
              <a:rPr lang="en-US" dirty="0" err="1" smtClean="0"/>
              <a:t>granulocytopenia</a:t>
            </a:r>
            <a:r>
              <a:rPr lang="en-US" dirty="0" smtClean="0"/>
              <a:t> and </a:t>
            </a:r>
            <a:r>
              <a:rPr lang="en-US" dirty="0" err="1" smtClean="0"/>
              <a:t>monocytosis</a:t>
            </a:r>
            <a:r>
              <a:rPr lang="en-US" dirty="0" smtClean="0"/>
              <a:t>. </a:t>
            </a:r>
          </a:p>
          <a:p>
            <a:pPr algn="just" rtl="0"/>
            <a:r>
              <a:rPr lang="en-US" dirty="0" smtClean="0"/>
              <a:t>Polyclonal </a:t>
            </a:r>
            <a:r>
              <a:rPr lang="en-US" dirty="0" err="1" smtClean="0"/>
              <a:t>hypergammaglobulinaemia</a:t>
            </a:r>
            <a:r>
              <a:rPr lang="en-US" dirty="0" smtClean="0"/>
              <a:t>, chiefly </a:t>
            </a:r>
            <a:r>
              <a:rPr lang="en-US" dirty="0" err="1" smtClean="0"/>
              <a:t>IgG</a:t>
            </a:r>
            <a:r>
              <a:rPr lang="en-US" dirty="0" smtClean="0"/>
              <a:t> followed by </a:t>
            </a:r>
            <a:r>
              <a:rPr lang="en-US" dirty="0" err="1" smtClean="0"/>
              <a:t>IgM</a:t>
            </a:r>
            <a:r>
              <a:rPr lang="en-US" dirty="0" smtClean="0"/>
              <a:t>, and </a:t>
            </a:r>
            <a:r>
              <a:rPr lang="en-US" dirty="0" err="1" smtClean="0"/>
              <a:t>hypoalbuminaemia</a:t>
            </a:r>
            <a:r>
              <a:rPr lang="en-US" dirty="0" smtClean="0"/>
              <a:t> are seen later.</a:t>
            </a:r>
            <a:endParaRPr lang="ar-IQ"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p:txBody>
          <a:bodyPr>
            <a:noAutofit/>
          </a:bodyPr>
          <a:lstStyle/>
          <a:p>
            <a:pPr algn="just" rtl="0"/>
            <a:r>
              <a:rPr lang="en-US" sz="2400" dirty="0" smtClean="0"/>
              <a:t>Demonstration of </a:t>
            </a:r>
            <a:r>
              <a:rPr lang="en-US" sz="2400" dirty="0" err="1" smtClean="0"/>
              <a:t>amastigotes</a:t>
            </a:r>
            <a:r>
              <a:rPr lang="en-US" sz="2400" dirty="0" smtClean="0"/>
              <a:t> (</a:t>
            </a:r>
            <a:r>
              <a:rPr lang="en-US" sz="2400" dirty="0" err="1" smtClean="0"/>
              <a:t>Leishman</a:t>
            </a:r>
            <a:r>
              <a:rPr lang="en-US" sz="2400" dirty="0" smtClean="0"/>
              <a:t>–Donovan bodies) in </a:t>
            </a:r>
            <a:r>
              <a:rPr lang="en-US" sz="2400" dirty="0" err="1" smtClean="0"/>
              <a:t>splenic</a:t>
            </a:r>
            <a:r>
              <a:rPr lang="en-US" sz="2400" dirty="0" smtClean="0"/>
              <a:t> smears is the most efficient means of diagnosis, with 98% sensitivity; however, it carries a risk of serious </a:t>
            </a:r>
            <a:r>
              <a:rPr lang="en-US" sz="2400" dirty="0" err="1" smtClean="0"/>
              <a:t>haemorrhage</a:t>
            </a:r>
            <a:r>
              <a:rPr lang="en-US" sz="2400" dirty="0" smtClean="0"/>
              <a:t> in inexperienced hands.</a:t>
            </a:r>
            <a:endParaRPr lang="ar-IQ" sz="2400" dirty="0"/>
          </a:p>
        </p:txBody>
      </p:sp>
      <p:pic>
        <p:nvPicPr>
          <p:cNvPr id="7" name="عنصر نائب للمحتوى 6" descr="Capture.PNG"/>
          <p:cNvPicPr>
            <a:picLocks noGrp="1" noChangeAspect="1"/>
          </p:cNvPicPr>
          <p:nvPr>
            <p:ph sz="half" idx="2"/>
          </p:nvPr>
        </p:nvPicPr>
        <p:blipFill>
          <a:blip r:embed="rId2"/>
          <a:stretch>
            <a:fillRect/>
          </a:stretch>
        </p:blipFill>
        <p:spPr>
          <a:xfrm>
            <a:off x="4857752" y="1714488"/>
            <a:ext cx="3886200" cy="3234622"/>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a:xfrm>
            <a:off x="612648" y="1500174"/>
            <a:ext cx="8153400" cy="4495800"/>
          </a:xfrm>
        </p:spPr>
        <p:txBody>
          <a:bodyPr>
            <a:normAutofit/>
          </a:bodyPr>
          <a:lstStyle/>
          <a:p>
            <a:pPr algn="just" rtl="0"/>
            <a:r>
              <a:rPr lang="en-US" sz="2400" dirty="0" smtClean="0"/>
              <a:t>Safer methods, such as bone marrow or lymph node smears, are not as sensitive. </a:t>
            </a:r>
          </a:p>
          <a:p>
            <a:pPr algn="just" rtl="0"/>
            <a:r>
              <a:rPr lang="en-US" sz="2400" dirty="0" smtClean="0"/>
              <a:t>Parasites may be demonstrated in </a:t>
            </a:r>
            <a:r>
              <a:rPr lang="en-US" sz="2400" dirty="0" err="1" smtClean="0"/>
              <a:t>buffy</a:t>
            </a:r>
            <a:r>
              <a:rPr lang="en-US" sz="2400" dirty="0" smtClean="0"/>
              <a:t> coat smears, especially in </a:t>
            </a:r>
            <a:r>
              <a:rPr lang="en-US" sz="2400" dirty="0" err="1" smtClean="0"/>
              <a:t>immunosuppressed</a:t>
            </a:r>
            <a:r>
              <a:rPr lang="en-US" sz="2400" dirty="0" smtClean="0"/>
              <a:t> patients. </a:t>
            </a:r>
          </a:p>
          <a:p>
            <a:pPr algn="just" rtl="0"/>
            <a:r>
              <a:rPr lang="en-US" sz="2400" dirty="0" smtClean="0"/>
              <a:t>Sensitivity can be improved by culturing the aspirate material or by PCR for DNA detection and species identification, but these tests can only be performed in </a:t>
            </a:r>
            <a:r>
              <a:rPr lang="en-US" sz="2400" dirty="0" err="1" smtClean="0"/>
              <a:t>specialised</a:t>
            </a:r>
            <a:r>
              <a:rPr lang="en-US" sz="2400" dirty="0" smtClean="0"/>
              <a:t> laboratories</a:t>
            </a:r>
            <a:r>
              <a:rPr lang="en-US" dirty="0" smtClean="0"/>
              <a:t>.</a:t>
            </a:r>
            <a:endParaRPr lang="ar-IQ"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sz="2000" dirty="0" err="1" smtClean="0"/>
              <a:t>Serodiagnosis</a:t>
            </a:r>
            <a:r>
              <a:rPr lang="en-US" sz="2000" dirty="0" smtClean="0"/>
              <a:t>, by ELISA or </a:t>
            </a:r>
            <a:r>
              <a:rPr lang="en-US" sz="2000" dirty="0" err="1" smtClean="0"/>
              <a:t>immunofluorescence</a:t>
            </a:r>
            <a:r>
              <a:rPr lang="en-US" sz="2000" dirty="0" smtClean="0"/>
              <a:t> antibody test, is employed in developed countries. </a:t>
            </a:r>
          </a:p>
          <a:p>
            <a:pPr algn="just" rtl="0"/>
            <a:r>
              <a:rPr lang="en-US" sz="2000" dirty="0" smtClean="0"/>
              <a:t>In endemic regions, a highly sensitive and specific direct agglutination test using stained </a:t>
            </a:r>
            <a:r>
              <a:rPr lang="en-US" sz="2000" dirty="0" err="1" smtClean="0"/>
              <a:t>promastigotes</a:t>
            </a:r>
            <a:r>
              <a:rPr lang="en-US" sz="2000" dirty="0" smtClean="0"/>
              <a:t> and an equally efficient rapid </a:t>
            </a:r>
            <a:r>
              <a:rPr lang="en-US" sz="2000" dirty="0" err="1" smtClean="0"/>
              <a:t>immunochromatographic</a:t>
            </a:r>
            <a:r>
              <a:rPr lang="en-US" sz="2000" dirty="0" smtClean="0"/>
              <a:t> k39 strip test have become popular</a:t>
            </a:r>
            <a:r>
              <a:rPr lang="en-US" dirty="0" smtClean="0"/>
              <a:t>.</a:t>
            </a:r>
            <a:endParaRPr lang="ar-IQ"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These tests remain positive for several months after cure has been achieved, so do not predict response to treatment or relapse. </a:t>
            </a:r>
          </a:p>
          <a:p>
            <a:pPr algn="just" rtl="0"/>
            <a:r>
              <a:rPr lang="en-US" dirty="0" smtClean="0"/>
              <a:t>A significant proportion of the healthy population in an endemic region will be positive for these tests due to past exposure.</a:t>
            </a:r>
            <a:endParaRPr lang="ar-IQ"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Formal gel (</a:t>
            </a:r>
            <a:r>
              <a:rPr lang="en-US" dirty="0" err="1" smtClean="0"/>
              <a:t>aldehyde</a:t>
            </a:r>
            <a:r>
              <a:rPr lang="en-US" dirty="0" smtClean="0"/>
              <a:t>) or other similar tests based on the detection of raised globulin have limited value and should not be employed for the diagnosis of VL.</a:t>
            </a:r>
            <a:endParaRPr lang="ar-IQ"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903</TotalTime>
  <Words>8045</Words>
  <Application>Microsoft Office PowerPoint</Application>
  <PresentationFormat>On-screen Show (4:3)</PresentationFormat>
  <Paragraphs>397</Paragraphs>
  <Slides>184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184</vt:i4>
      </vt:variant>
    </vt:vector>
  </HeadingPairs>
  <TitlesOfParts>
    <vt:vector size="191" baseType="lpstr">
      <vt:lpstr>Arial</vt:lpstr>
      <vt:lpstr>Calibri</vt:lpstr>
      <vt:lpstr>Tahoma</vt:lpstr>
      <vt:lpstr>Trebuchet MS</vt:lpstr>
      <vt:lpstr>Wingdings</vt:lpstr>
      <vt:lpstr>Wingdings 3</vt:lpstr>
      <vt:lpstr>Facet</vt:lpstr>
      <vt:lpstr>PROTOZOAL INFECTIONS</vt:lpstr>
      <vt:lpstr>PowerPoint Presentation</vt:lpstr>
      <vt:lpstr>Systemic protozoal infections:</vt:lpstr>
      <vt:lpstr>PowerPoint Presentation</vt:lpstr>
      <vt:lpstr>PowerPoint Presentation</vt:lpstr>
      <vt:lpstr>PowerPoint Presentation</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PowerPoint Presentation</vt:lpstr>
      <vt:lpstr>PowerPoint Presentation</vt:lpstr>
      <vt:lpstr>Pathology:</vt:lpstr>
      <vt:lpstr>PowerPoint Presentation</vt:lpstr>
      <vt:lpstr>PowerPoint Presentation</vt:lpstr>
      <vt:lpstr>PowerPoint Presentation</vt:lpstr>
      <vt:lpstr>Clinical features:</vt:lpstr>
      <vt:lpstr>a. P. falciparum infection:</vt:lpstr>
      <vt:lpstr>PowerPoint Presentation</vt:lpstr>
      <vt:lpstr>PowerPoint Presentation</vt:lpstr>
      <vt:lpstr>PowerPoint Presentation</vt:lpstr>
      <vt:lpstr>PowerPoint Presentation</vt:lpstr>
      <vt:lpstr>PowerPoint Presentation</vt:lpstr>
      <vt:lpstr>b. P. vivax and P. ovale infection:</vt:lpstr>
      <vt:lpstr>PowerPoint Presentation</vt:lpstr>
      <vt:lpstr>c. P. malariae infection:</vt:lpstr>
      <vt:lpstr>Investigations:</vt:lpstr>
      <vt:lpstr>PowerPoint Presentation</vt:lpstr>
      <vt:lpstr>PowerPoint Presentation</vt:lpstr>
      <vt:lpstr>PowerPoint Presentation</vt:lpstr>
      <vt:lpstr>PowerPoint Presentation</vt:lpstr>
      <vt:lpstr>PowerPoint Presentation</vt:lpstr>
      <vt:lpstr>Management:</vt:lpstr>
      <vt:lpstr>PowerPoint Presentation</vt:lpstr>
      <vt:lpstr>PowerPoint Presentation</vt:lpstr>
      <vt:lpstr>PowerPoint Presentation</vt:lpstr>
      <vt:lpstr>PowerPoint Presentation</vt:lpstr>
      <vt:lpstr>Complicated P. falciparum malaria:</vt:lpstr>
      <vt:lpstr>PowerPoint Presentation</vt:lpstr>
      <vt:lpstr>PowerPoint Presentation</vt:lpstr>
      <vt:lpstr>PowerPoint Presentation</vt:lpstr>
      <vt:lpstr>PowerPoint Presentation</vt:lpstr>
      <vt:lpstr>Management of non-falciparum malaria:</vt:lpstr>
      <vt:lpstr>PowerPoint Presentation</vt:lpstr>
      <vt:lpstr>Prevention:</vt:lpstr>
      <vt:lpstr>The recommended doses for protection of the non-immune:</vt:lpstr>
      <vt:lpstr>PowerPoint Presentation</vt:lpstr>
      <vt:lpstr>PowerPoint Presentation</vt:lpstr>
      <vt:lpstr>PowerPoint Presentation</vt:lpstr>
      <vt:lpstr>PowerPoint Presentation</vt:lpstr>
      <vt:lpstr>Malaria control in endemic areas:</vt:lpstr>
      <vt:lpstr>PowerPoint Presentation</vt:lpstr>
      <vt:lpstr>Toxoplasmosis:</vt:lpstr>
      <vt:lpstr>PowerPoint Presentation</vt:lpstr>
      <vt:lpstr>PowerPoint Presentation</vt:lpstr>
      <vt:lpstr>PowerPoint Presentation</vt:lpstr>
      <vt:lpstr>PowerPoint Presentation</vt:lpstr>
      <vt:lpstr>PowerPoint Presentation</vt:lpstr>
      <vt:lpstr>Clinical features:</vt:lpstr>
      <vt:lpstr>PowerPoint Presentation</vt:lpstr>
      <vt:lpstr>PowerPoint Presentation</vt:lpstr>
      <vt:lpstr>PowerPoint Presentation</vt:lpstr>
      <vt:lpstr>Congenital toxoplasmosis:</vt:lpstr>
      <vt:lpstr>PowerPoint Presentation</vt:lpstr>
      <vt:lpstr>Investigations:</vt:lpstr>
      <vt:lpstr>PowerPoint Presentation</vt:lpstr>
      <vt:lpstr>PowerPoint Presentation</vt:lpstr>
      <vt:lpstr>PowerPoint Presentation</vt:lpstr>
      <vt:lpstr>PowerPoint Presentation</vt:lpstr>
      <vt:lpstr>Management:</vt:lpstr>
      <vt:lpstr>PowerPoint Presentation</vt:lpstr>
      <vt:lpstr>PowerPoint Presentation</vt:lpstr>
      <vt:lpstr>Leishmaniasis:</vt:lpstr>
      <vt:lpstr>Epidemiology and transmission:</vt:lpstr>
      <vt:lpstr>PowerPoint Presentation</vt:lpstr>
      <vt:lpstr>PowerPoint Presentation</vt:lpstr>
      <vt:lpstr>PowerPoint Presentation</vt:lpstr>
      <vt:lpstr>PowerPoint Presentation</vt:lpstr>
      <vt:lpstr>PowerPoint Presentation</vt:lpstr>
      <vt:lpstr>Visceral leishmaniasis (VL, kala-azar):</vt:lpstr>
      <vt:lpstr>PowerPoint Presentation</vt:lpstr>
      <vt:lpstr>PowerPoint Presentation</vt:lpstr>
      <vt:lpstr>PowerPoint Presentation</vt:lpstr>
      <vt:lpstr>Clinical features:</vt:lpstr>
      <vt:lpstr>PowerPoint Presentation</vt:lpstr>
      <vt:lpstr>PowerPoint Presentation</vt:lpstr>
      <vt:lpstr>PowerPoint Presentation</vt:lpstr>
      <vt:lpstr>PowerPoint Presentation</vt:lpstr>
      <vt:lpstr>PowerPoint Presentation</vt:lpstr>
      <vt:lpstr>Investigations:</vt:lpstr>
      <vt:lpstr>PowerPoint Presentation</vt:lpstr>
      <vt:lpstr>PowerPoint Presentation</vt:lpstr>
      <vt:lpstr>PowerPoint Presentation</vt:lpstr>
      <vt:lpstr>PowerPoint Presentation</vt:lpstr>
      <vt:lpstr>PowerPoint Presentation</vt:lpstr>
      <vt:lpstr>Differential diagnosis:</vt:lpstr>
      <vt:lpstr>Management:</vt:lpstr>
      <vt:lpstr>PowerPoint Presentation</vt:lpstr>
      <vt:lpstr>PowerPoint Presentation</vt:lpstr>
      <vt:lpstr>PowerPoint Presentation</vt:lpstr>
      <vt:lpstr>Amphotericin B:</vt:lpstr>
      <vt:lpstr>PowerPoint Presentation</vt:lpstr>
      <vt:lpstr>PowerPoint Presentation</vt:lpstr>
      <vt:lpstr>PowerPoint Presentation</vt:lpstr>
      <vt:lpstr>PowerPoint Presentation</vt:lpstr>
      <vt:lpstr>Other drugs:</vt:lpstr>
      <vt:lpstr>PowerPoint Presentation</vt:lpstr>
      <vt:lpstr>PowerPoint Presentation</vt:lpstr>
      <vt:lpstr>PowerPoint Presentation</vt:lpstr>
      <vt:lpstr>Response to treatment:</vt:lpstr>
      <vt:lpstr>Post-kala-azar dermal leishmaniasis (PKDL):</vt:lpstr>
      <vt:lpstr>Clinical features:</vt:lpstr>
      <vt:lpstr>PowerPoint Presentation</vt:lpstr>
      <vt:lpstr>PowerPoint Presentation</vt:lpstr>
      <vt:lpstr>PowerPoint Presentation</vt:lpstr>
      <vt:lpstr>PowerPoint Presentation</vt:lpstr>
      <vt:lpstr>Investigations and management:</vt:lpstr>
      <vt:lpstr>PowerPoint Presentation</vt:lpstr>
      <vt:lpstr>Prevention and control:</vt:lpstr>
      <vt:lpstr>PowerPoint Presentation</vt:lpstr>
      <vt:lpstr>Cutaneous and mucosal leishmaniasis:</vt:lpstr>
      <vt:lpstr>PowerPoint Presentation</vt:lpstr>
      <vt:lpstr>PowerPoint Presentation</vt:lpstr>
      <vt:lpstr>PowerPoint Presentation</vt:lpstr>
      <vt:lpstr>PowerPoint Presentation</vt:lpstr>
      <vt:lpstr>PowerPoint Presentation</vt:lpstr>
      <vt:lpstr>PowerPoint Presentation</vt:lpstr>
      <vt:lpstr>Pathogenesis:</vt:lpstr>
      <vt:lpstr>Clinical features:</vt:lpstr>
      <vt:lpstr>PowerPoint Presentation</vt:lpstr>
      <vt:lpstr>PowerPoint Presentation</vt:lpstr>
      <vt:lpstr>PowerPoint Presentation</vt:lpstr>
      <vt:lpstr>PowerPoint Presentation</vt:lpstr>
      <vt:lpstr>PowerPoint Presentation</vt:lpstr>
      <vt:lpstr>Mucosal leishmaniasis (ML):</vt:lpstr>
      <vt:lpstr>PowerPoint Presentation</vt:lpstr>
      <vt:lpstr>PowerPoint Presentation</vt:lpstr>
      <vt:lpstr>Investigations in CL and ML:</vt:lpstr>
      <vt:lpstr>PowerPoint Presentation</vt:lpstr>
      <vt:lpstr>PowerPoint Presentation</vt:lpstr>
      <vt:lpstr>Management of CL and ML:</vt:lpstr>
      <vt:lpstr>PowerPoint Presentation</vt:lpstr>
      <vt:lpstr>PowerPoint Presentation</vt:lpstr>
      <vt:lpstr>PowerPoint Presentation</vt:lpstr>
      <vt:lpstr>PowerPoint Presentation</vt:lpstr>
      <vt:lpstr>PowerPoint Presentation</vt:lpstr>
      <vt:lpstr>Prevention of CL and ML:</vt:lpstr>
      <vt:lpstr>Gastrointestinal protozoal infections:</vt:lpstr>
      <vt:lpstr>PowerPoint Presentation</vt:lpstr>
      <vt:lpstr>PowerPoint Presentation</vt:lpstr>
      <vt:lpstr>Pathology:</vt:lpstr>
      <vt:lpstr>PowerPoint Presentation</vt:lpstr>
      <vt:lpstr>PowerPoint Presentation</vt:lpstr>
      <vt:lpstr>PowerPoint Presentation</vt:lpstr>
      <vt:lpstr>PowerPoint Presentation</vt:lpstr>
      <vt:lpstr>Clinical features:</vt:lpstr>
      <vt:lpstr>PowerPoint Presentation</vt:lpstr>
      <vt:lpstr>PowerPoint Presentation</vt:lpstr>
      <vt:lpstr>Amoebic liver abscess:</vt:lpstr>
      <vt:lpstr>PowerPoint Presentation</vt:lpstr>
      <vt:lpstr>PowerPoint Presentation</vt:lpstr>
      <vt:lpstr>Investigations:</vt:lpstr>
      <vt:lpstr>PowerPoint Presentation</vt:lpstr>
      <vt:lpstr>PowerPoint Presentation</vt:lpstr>
      <vt:lpstr>PowerPoint Presentation</vt:lpstr>
      <vt:lpstr>Management:</vt:lpstr>
      <vt:lpstr>PowerPoint Presentation</vt:lpstr>
      <vt:lpstr>Prevention:</vt:lpstr>
      <vt:lpstr>Giardiasis:</vt:lpstr>
      <vt:lpstr>PowerPoint Presentation</vt:lpstr>
      <vt:lpstr>Clinical features and investigations:</vt:lpstr>
      <vt:lpstr>PowerPoint Presentation</vt:lpstr>
      <vt:lpstr>PowerPoint Presentation</vt:lpstr>
      <vt:lpstr>Management:</vt:lpstr>
      <vt:lpstr>Cryptosporidiosis:</vt:lpstr>
      <vt:lpstr>PowerPoint Presentation</vt:lpstr>
      <vt:lpstr>Cyclosporiasis:</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hasna</dc:creator>
  <cp:lastModifiedBy>Dell</cp:lastModifiedBy>
  <cp:revision>86</cp:revision>
  <dcterms:created xsi:type="dcterms:W3CDTF">2015-09-20T09:00:57Z</dcterms:created>
  <dcterms:modified xsi:type="dcterms:W3CDTF">2021-11-23T16:26:25Z</dcterms:modified>
</cp:coreProperties>
</file>